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3"/>
    <p:sldId id="258" r:id="rId4"/>
    <p:sldId id="300" r:id="rId5"/>
    <p:sldId id="301" r:id="rId6"/>
    <p:sldId id="302" r:id="rId7"/>
    <p:sldId id="303" r:id="rId8"/>
    <p:sldId id="304" r:id="rId9"/>
    <p:sldId id="386" r:id="rId10"/>
    <p:sldId id="363" r:id="rId11"/>
    <p:sldId id="266" r:id="rId12"/>
    <p:sldId id="327" r:id="rId13"/>
    <p:sldId id="412" r:id="rId14"/>
    <p:sldId id="328" r:id="rId15"/>
    <p:sldId id="329" r:id="rId16"/>
    <p:sldId id="270" r:id="rId17"/>
    <p:sldId id="391" r:id="rId18"/>
    <p:sldId id="333" r:id="rId19"/>
    <p:sldId id="271" r:id="rId20"/>
    <p:sldId id="413" r:id="rId21"/>
    <p:sldId id="414" r:id="rId22"/>
    <p:sldId id="415" r:id="rId23"/>
    <p:sldId id="274" r:id="rId24"/>
    <p:sldId id="297" r:id="rId25"/>
    <p:sldId id="298" r:id="rId26"/>
    <p:sldId id="365" r:id="rId27"/>
    <p:sldId id="366" r:id="rId29"/>
    <p:sldId id="367" r:id="rId30"/>
    <p:sldId id="368" r:id="rId31"/>
    <p:sldId id="276" r:id="rId32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5" userDrawn="1">
          <p15:clr>
            <a:srgbClr val="A4A3A4"/>
          </p15:clr>
        </p15:guide>
        <p15:guide id="2" pos="38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" lastIdx="0" clrIdx="1"/>
  <p:cmAuthor id="2" name="junlan xu" initials="jx" lastIdx="1" clrIdx="2"/>
  <p:cmAuthor id="0" name="Windows 用户" initials="W用" lastIdx="5" clrIdx="0"/>
  <p:cmAuthor id="3" name="幸全" initials="幸" lastIdx="1" clrIdx="0"/>
  <p:cmAuthor id="4" name="wangheng" initials="w" lastIdx="1" clrIdx="3"/>
  <p:cmAuthor id="5" name="宋洁然" initials="宋" lastIdx="2" clrIdx="1"/>
  <p:cmAuthor id="6" name="ming qiu" initials="m" lastIdx="17" clrIdx="1"/>
  <p:cmAuthor id="7" name="1206988966@qq.com" initials="1" lastIdx="1" clrIdx="2"/>
  <p:cmAuthor id="8" name="姜伟光" initials="姜" lastIdx="1" clrIdx="0"/>
  <p:cmAuthor id="9" name="wang zhi_q" initials="wz" lastIdx="1" clrIdx="4"/>
  <p:cmAuthor id="10" name="admin" initials="a" lastIdx="7" clrIdx="9"/>
  <p:cmAuthor id="12" name="PC" initials="P" lastIdx="1" clrIdx="11"/>
  <p:cmAuthor id="13" name="l" initials="l" lastIdx="19" clrIdx="12"/>
  <p:cmAuthor id="76" name="gang Gu" initials="gG" lastIdx="1" clrIdx="2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2AC0BD2-9955-4136-8F37-1DFAFCA107B3}" styleName="表样式 1 25">
    <a:wholeTbl>
      <a:tcTxStyle>
        <a:fontRef idx="none">
          <a:srgbClr val="000000"/>
        </a:fontRef>
      </a:tcTxStyle>
      <a:tcStyle>
        <a:tcBdr>
          <a:left>
            <a:ln w="9525" cmpd="sng">
              <a:solidFill>
                <a:schemeClr val="accent1"/>
              </a:solidFill>
            </a:ln>
          </a:left>
          <a:right>
            <a:ln w="9525" cmpd="sng">
              <a:solidFill>
                <a:schemeClr val="accent1"/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1">
              <a:lumMod val="10000"/>
              <a:lumOff val="90000"/>
            </a:schemeClr>
          </a:solidFill>
        </a:fill>
      </a:tcStyle>
    </a:band2H>
    <a:band1V>
      <a:tcTxStyle/>
      <a:tcStyle>
        <a:tcBdr>
          <a:left>
            <a:ln w="9525" cmpd="sng">
              <a:solidFill>
                <a:schemeClr val="accent1"/>
              </a:solidFill>
            </a:ln>
          </a:left>
          <a:right>
            <a:ln w="9525" cmpd="sng">
              <a:solidFill>
                <a:schemeClr val="accent1"/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insideV>
        </a:tcBdr>
        <a:fill>
          <a:solidFill>
            <a:schemeClr val="accent1">
              <a:lumMod val="10000"/>
              <a:lumOff val="90000"/>
            </a:schemeClr>
          </a:solidFill>
        </a:fill>
      </a:tcStyle>
    </a:band1V>
    <a:band2V>
      <a:tcTxStyle/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left>
          <a:right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</a:tcStyle>
    </a:band2V>
    <a:lastCol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left>
          <a:right>
            <a:ln w="9525" cmpd="sng">
              <a:solidFill>
                <a:schemeClr val="accent1"/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20000"/>
              <a:lumOff val="80000"/>
            </a:scheme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/>
              </a:solidFill>
            </a:ln>
          </a:left>
          <a:right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20000"/>
              <a:lumOff val="80000"/>
            </a:schemeClr>
          </a:solidFill>
        </a:fill>
      </a:tcStyle>
    </a:firstCol>
    <a:lastRow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</a:ln>
          </a:left>
          <a:right>
            <a:ln w="9525" cmpd="sng">
              <a:solidFill>
                <a:schemeClr val="accent1"/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none">
          <a:srgbClr val="FFFFFF"/>
        </a:fontRef>
      </a:tcTxStyle>
      <a:tcStyle>
        <a:tcBdr>
          <a:left>
            <a:ln w="9525" cmpd="sng">
              <a:solidFill>
                <a:schemeClr val="accent1"/>
              </a:solidFill>
            </a:ln>
          </a:left>
          <a:right>
            <a:ln w="9525" cmpd="sng">
              <a:solidFill>
                <a:schemeClr val="accent1"/>
              </a:solidFill>
            </a:ln>
          </a:right>
          <a:top>
            <a:ln w="9525" cmpd="sng">
              <a:solidFill>
                <a:schemeClr val="accent1"/>
              </a:solidFill>
            </a:ln>
          </a:top>
          <a:bottom>
            <a:ln w="9525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60" y="219"/>
      </p:cViewPr>
      <p:guideLst>
        <p:guide orient="horz" pos="2195"/>
        <p:guide pos="387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gs" Target="tags/tag101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6.xml"/><Relationship Id="rId4" Type="http://schemas.openxmlformats.org/officeDocument/2006/relationships/image" Target="../media/image11.png"/><Relationship Id="rId3" Type="http://schemas.openxmlformats.org/officeDocument/2006/relationships/image" Target="../media/image10.jpeg"/><Relationship Id="rId2" Type="http://schemas.openxmlformats.org/officeDocument/2006/relationships/tags" Target="../tags/tag75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2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4.xml"/><Relationship Id="rId3" Type="http://schemas.openxmlformats.org/officeDocument/2006/relationships/image" Target="../media/image12.png"/><Relationship Id="rId2" Type="http://schemas.openxmlformats.org/officeDocument/2006/relationships/tags" Target="../tags/tag83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6.xml"/><Relationship Id="rId3" Type="http://schemas.openxmlformats.org/officeDocument/2006/relationships/image" Target="../media/image13.png"/><Relationship Id="rId2" Type="http://schemas.openxmlformats.org/officeDocument/2006/relationships/tags" Target="../tags/tag85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3.xml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98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jpeg"/><Relationship Id="rId7" Type="http://schemas.openxmlformats.org/officeDocument/2006/relationships/image" Target="../media/image17.png"/><Relationship Id="rId6" Type="http://schemas.openxmlformats.org/officeDocument/2006/relationships/image" Target="../media/image16.jpeg"/><Relationship Id="rId5" Type="http://schemas.openxmlformats.org/officeDocument/2006/relationships/hyperlink" Target="http://bbs.kaoyan.com/" TargetMode="External"/><Relationship Id="rId4" Type="http://schemas.openxmlformats.org/officeDocument/2006/relationships/hyperlink" Target="http://www.chinakaoyan.com/" TargetMode="External"/><Relationship Id="rId3" Type="http://schemas.openxmlformats.org/officeDocument/2006/relationships/hyperlink" Target="https://www.chsi.com.cn/" TargetMode="External"/><Relationship Id="rId2" Type="http://schemas.openxmlformats.org/officeDocument/2006/relationships/hyperlink" Target="https://yz.chsi.com.cn/" TargetMode="Externa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3.xml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0.xml"/><Relationship Id="rId3" Type="http://schemas.openxmlformats.org/officeDocument/2006/relationships/image" Target="../media/image13.png"/><Relationship Id="rId2" Type="http://schemas.openxmlformats.org/officeDocument/2006/relationships/tags" Target="../tags/tag99.xml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"/>
          <p:cNvSpPr>
            <a:spLocks noChangeArrowheads="1"/>
          </p:cNvSpPr>
          <p:nvPr/>
        </p:nvSpPr>
        <p:spPr bwMode="auto">
          <a:xfrm>
            <a:off x="4267200" y="3217863"/>
            <a:ext cx="7467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endParaRPr lang="zh-CN" altLang="zh-CN" sz="2800" b="1">
              <a:latin typeface="宋体" panose="02010600030101010101" pitchFamily="2" charset="-122"/>
            </a:endParaRPr>
          </a:p>
        </p:txBody>
      </p:sp>
      <p:grpSp>
        <p:nvGrpSpPr>
          <p:cNvPr id="10246" name="组合 15"/>
          <p:cNvGrpSpPr/>
          <p:nvPr/>
        </p:nvGrpSpPr>
        <p:grpSpPr bwMode="auto">
          <a:xfrm>
            <a:off x="8382000" y="4191000"/>
            <a:ext cx="3581400" cy="2438400"/>
            <a:chOff x="8377931" y="4208549"/>
            <a:chExt cx="3710474" cy="2526342"/>
          </a:xfrm>
        </p:grpSpPr>
        <p:pic>
          <p:nvPicPr>
            <p:cNvPr id="10247" name="图片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8257" y="4208549"/>
              <a:ext cx="1111409" cy="792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8" name="图片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6234" y="5073659"/>
              <a:ext cx="1224437" cy="792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9" name="图片 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54405" y="5063574"/>
              <a:ext cx="1134000" cy="792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0" name="图片 1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7931" y="5910125"/>
              <a:ext cx="1260716" cy="816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1" name="图片 2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6234" y="5910125"/>
              <a:ext cx="1224437" cy="816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2" name="图片 2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051"/>
            <a:stretch>
              <a:fillRect/>
            </a:stretch>
          </p:blipFill>
          <p:spPr bwMode="auto">
            <a:xfrm>
              <a:off x="10938256" y="5918600"/>
              <a:ext cx="1134000" cy="816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/>
        </p:nvGrpSpPr>
        <p:grpSpPr>
          <a:xfrm>
            <a:off x="0" y="2166591"/>
            <a:ext cx="12192000" cy="1933774"/>
            <a:chOff x="0" y="2025383"/>
            <a:chExt cx="12192000" cy="1933774"/>
          </a:xfrm>
        </p:grpSpPr>
        <p:pic>
          <p:nvPicPr>
            <p:cNvPr id="10244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019"/>
            <a:stretch>
              <a:fillRect/>
            </a:stretch>
          </p:blipFill>
          <p:spPr bwMode="auto">
            <a:xfrm>
              <a:off x="0" y="2025383"/>
              <a:ext cx="12192000" cy="1933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5" name="文本框 2"/>
            <p:cNvSpPr txBox="1">
              <a:spLocks noChangeArrowheads="1"/>
            </p:cNvSpPr>
            <p:nvPr/>
          </p:nvSpPr>
          <p:spPr bwMode="auto">
            <a:xfrm>
              <a:off x="2031365" y="2297163"/>
              <a:ext cx="9246235" cy="119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0" hangingPunct="0">
                <a:lnSpc>
                  <a:spcPct val="150000"/>
                </a:lnSpc>
              </a:pPr>
              <a:r>
                <a:rPr lang="zh-CN" sz="4800" b="1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李四光学院</a:t>
              </a:r>
              <a:r>
                <a:rPr lang="en-US" altLang="zh-CN" sz="4800" b="1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2025</a:t>
              </a:r>
              <a:r>
                <a:rPr lang="zh-CN" altLang="en-US" sz="4800" b="1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春年级大会</a:t>
              </a:r>
              <a:endParaRPr lang="zh-CN" altLang="en-US" sz="48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" name="TextBox 11"/>
          <p:cNvSpPr>
            <a:spLocks noChangeArrowheads="1"/>
          </p:cNvSpPr>
          <p:nvPr/>
        </p:nvSpPr>
        <p:spPr bwMode="auto">
          <a:xfrm>
            <a:off x="5484626" y="5137663"/>
            <a:ext cx="2870200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辅导员：李若萌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  </a:t>
            </a: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 2025.2</a:t>
            </a: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3"/>
          <p:cNvSpPr/>
          <p:nvPr/>
        </p:nvSpPr>
        <p:spPr>
          <a:xfrm rot="17703555">
            <a:off x="3536125" y="1547501"/>
            <a:ext cx="4142387" cy="6428306"/>
          </a:xfrm>
          <a:custGeom>
            <a:avLst/>
            <a:gdLst>
              <a:gd name="connsiteX0" fmla="*/ 6255 w 6255"/>
              <a:gd name="connsiteY0" fmla="*/ 1712 h 11536"/>
              <a:gd name="connsiteX1" fmla="*/ 3938 w 6255"/>
              <a:gd name="connsiteY1" fmla="*/ 11536 h 11536"/>
              <a:gd name="connsiteX2" fmla="*/ 0 w 6255"/>
              <a:gd name="connsiteY2" fmla="*/ 10212 h 11536"/>
              <a:gd name="connsiteX3" fmla="*/ 2259 w 6255"/>
              <a:gd name="connsiteY3" fmla="*/ 0 h 11536"/>
              <a:gd name="connsiteX4" fmla="*/ 6255 w 6255"/>
              <a:gd name="connsiteY4" fmla="*/ 1712 h 11536"/>
              <a:gd name="connsiteX0-1" fmla="*/ 7025 w 7025"/>
              <a:gd name="connsiteY0-2" fmla="*/ 0 h 10925"/>
              <a:gd name="connsiteX1-3" fmla="*/ 6296 w 7025"/>
              <a:gd name="connsiteY1-4" fmla="*/ 10925 h 10925"/>
              <a:gd name="connsiteX2-5" fmla="*/ 0 w 7025"/>
              <a:gd name="connsiteY2-6" fmla="*/ 9777 h 10925"/>
              <a:gd name="connsiteX3-7" fmla="*/ 3612 w 7025"/>
              <a:gd name="connsiteY3-8" fmla="*/ 925 h 10925"/>
              <a:gd name="connsiteX4-9" fmla="*/ 7025 w 7025"/>
              <a:gd name="connsiteY4-10" fmla="*/ 0 h 10925"/>
              <a:gd name="connsiteX0-11" fmla="*/ 10000 w 10000"/>
              <a:gd name="connsiteY0-12" fmla="*/ 0 h 8949"/>
              <a:gd name="connsiteX1-13" fmla="*/ 9514 w 10000"/>
              <a:gd name="connsiteY1-14" fmla="*/ 3187 h 8949"/>
              <a:gd name="connsiteX2-15" fmla="*/ 0 w 10000"/>
              <a:gd name="connsiteY2-16" fmla="*/ 8949 h 8949"/>
              <a:gd name="connsiteX3-17" fmla="*/ 5142 w 10000"/>
              <a:gd name="connsiteY3-18" fmla="*/ 847 h 8949"/>
              <a:gd name="connsiteX4-19" fmla="*/ 10000 w 10000"/>
              <a:gd name="connsiteY4-20" fmla="*/ 0 h 8949"/>
              <a:gd name="connsiteX0-21" fmla="*/ 4858 w 4858"/>
              <a:gd name="connsiteY0-22" fmla="*/ 0 h 3567"/>
              <a:gd name="connsiteX1-23" fmla="*/ 4372 w 4858"/>
              <a:gd name="connsiteY1-24" fmla="*/ 3561 h 3567"/>
              <a:gd name="connsiteX2-25" fmla="*/ 976 w 4858"/>
              <a:gd name="connsiteY2-26" fmla="*/ 3567 h 3567"/>
              <a:gd name="connsiteX3-27" fmla="*/ 0 w 4858"/>
              <a:gd name="connsiteY3-28" fmla="*/ 946 h 3567"/>
              <a:gd name="connsiteX4-29" fmla="*/ 4858 w 4858"/>
              <a:gd name="connsiteY4-30" fmla="*/ 0 h 3567"/>
              <a:gd name="connsiteX0-31" fmla="*/ 10000 w 11400"/>
              <a:gd name="connsiteY0-32" fmla="*/ 0 h 10000"/>
              <a:gd name="connsiteX1-33" fmla="*/ 11400 w 11400"/>
              <a:gd name="connsiteY1-34" fmla="*/ 8218 h 10000"/>
              <a:gd name="connsiteX2-35" fmla="*/ 2009 w 11400"/>
              <a:gd name="connsiteY2-36" fmla="*/ 10000 h 10000"/>
              <a:gd name="connsiteX3-37" fmla="*/ 0 w 11400"/>
              <a:gd name="connsiteY3-38" fmla="*/ 2652 h 10000"/>
              <a:gd name="connsiteX4-39" fmla="*/ 10000 w 11400"/>
              <a:gd name="connsiteY4-40" fmla="*/ 0 h 10000"/>
              <a:gd name="connsiteX0-41" fmla="*/ 10000 w 10584"/>
              <a:gd name="connsiteY0-42" fmla="*/ 0 h 10000"/>
              <a:gd name="connsiteX1-43" fmla="*/ 10584 w 10584"/>
              <a:gd name="connsiteY1-44" fmla="*/ 8277 h 10000"/>
              <a:gd name="connsiteX2-45" fmla="*/ 2009 w 10584"/>
              <a:gd name="connsiteY2-46" fmla="*/ 10000 h 10000"/>
              <a:gd name="connsiteX3-47" fmla="*/ 0 w 10584"/>
              <a:gd name="connsiteY3-48" fmla="*/ 2652 h 10000"/>
              <a:gd name="connsiteX4-49" fmla="*/ 10000 w 10584"/>
              <a:gd name="connsiteY4-50" fmla="*/ 0 h 10000"/>
              <a:gd name="connsiteX0-51" fmla="*/ 9895 w 10584"/>
              <a:gd name="connsiteY0-52" fmla="*/ 0 h 10196"/>
              <a:gd name="connsiteX1-53" fmla="*/ 10584 w 10584"/>
              <a:gd name="connsiteY1-54" fmla="*/ 8473 h 10196"/>
              <a:gd name="connsiteX2-55" fmla="*/ 2009 w 10584"/>
              <a:gd name="connsiteY2-56" fmla="*/ 10196 h 10196"/>
              <a:gd name="connsiteX3-57" fmla="*/ 0 w 10584"/>
              <a:gd name="connsiteY3-58" fmla="*/ 2848 h 10196"/>
              <a:gd name="connsiteX4-59" fmla="*/ 9895 w 10584"/>
              <a:gd name="connsiteY4-60" fmla="*/ 0 h 101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84" h="10196">
                <a:moveTo>
                  <a:pt x="9895" y="0"/>
                </a:moveTo>
                <a:cubicBezTo>
                  <a:pt x="10090" y="2759"/>
                  <a:pt x="10389" y="5714"/>
                  <a:pt x="10584" y="8473"/>
                </a:cubicBezTo>
                <a:lnTo>
                  <a:pt x="2009" y="10196"/>
                </a:lnTo>
                <a:lnTo>
                  <a:pt x="0" y="2848"/>
                </a:lnTo>
                <a:lnTo>
                  <a:pt x="9895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 rot="2700000">
            <a:off x="1941716" y="2425896"/>
            <a:ext cx="3036684" cy="3036684"/>
          </a:xfrm>
          <a:prstGeom prst="rect">
            <a:avLst/>
          </a:prstGeom>
          <a:solidFill>
            <a:srgbClr val="3057C7"/>
          </a:solidFill>
          <a:ln>
            <a:solidFill>
              <a:srgbClr val="3057C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rot="2700000">
            <a:off x="2686564" y="2714665"/>
            <a:ext cx="2940761" cy="2940761"/>
          </a:xfrm>
          <a:prstGeom prst="rect">
            <a:avLst/>
          </a:prstGeom>
          <a:solidFill>
            <a:srgbClr val="0ABBF6"/>
          </a:solidFill>
          <a:ln>
            <a:solidFill>
              <a:srgbClr val="0ABBF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244727" y="4114785"/>
            <a:ext cx="4648078" cy="1361844"/>
            <a:chOff x="6658988" y="4270706"/>
            <a:chExt cx="5055885" cy="1435303"/>
          </a:xfrm>
        </p:grpSpPr>
        <p:sp>
          <p:nvSpPr>
            <p:cNvPr id="9" name="TextBox 7"/>
            <p:cNvSpPr txBox="1"/>
            <p:nvPr/>
          </p:nvSpPr>
          <p:spPr bwMode="auto">
            <a:xfrm>
              <a:off x="6658988" y="4270706"/>
              <a:ext cx="4674744" cy="97175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5400" b="1" dirty="0">
                  <a:solidFill>
                    <a:srgbClr val="03A9F3"/>
                  </a:solidFill>
                  <a:ea typeface="微软雅黑" panose="020B0503020204020204" charset="-122"/>
                  <a:sym typeface="Arial" panose="020B0604020202020204" pitchFamily="34" charset="0"/>
                </a:rPr>
                <a:t>学业成绩分析</a:t>
              </a:r>
              <a:endParaRPr lang="zh-CN" altLang="en-US" sz="5400" b="1" kern="0" dirty="0">
                <a:solidFill>
                  <a:srgbClr val="03A9F3"/>
                </a:solidFill>
                <a:latin typeface="思源黑体 HW Regular" panose="020B0500000000000000" pitchFamily="3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58988" y="5171946"/>
              <a:ext cx="5055885" cy="5340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sz="18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保研考研</a:t>
              </a:r>
              <a:r>
                <a:rPr lang="en-US" altLang="zh-CN" sz="1600" b="1" dirty="0">
                  <a:latin typeface="微软雅黑" panose="020B0503020204020204" charset="-122"/>
                  <a:ea typeface="微软雅黑" panose="020B0503020204020204" charset="-122"/>
                </a:rPr>
                <a:t>       </a:t>
              </a:r>
              <a:r>
                <a:rPr lang="zh-CN" sz="1800" dirty="0">
                  <a:latin typeface="微软雅黑" panose="020B0503020204020204" charset="-122"/>
                  <a:ea typeface="微软雅黑" panose="020B0503020204020204" charset="-122"/>
                </a:rPr>
                <a:t> 联合培养   </a:t>
              </a:r>
              <a:r>
                <a:rPr lang="en-US" altLang="zh-CN" sz="1600" dirty="0">
                  <a:latin typeface="微软雅黑" panose="020B0503020204020204" charset="-122"/>
                  <a:ea typeface="微软雅黑" panose="020B0503020204020204" charset="-122"/>
                </a:rPr>
                <a:t>   </a:t>
              </a:r>
              <a:r>
                <a:rPr lang="zh-CN" sz="1800" dirty="0">
                  <a:latin typeface="微软雅黑" panose="020B0503020204020204" charset="-122"/>
                  <a:ea typeface="微软雅黑" panose="020B0503020204020204" charset="-122"/>
                </a:rPr>
                <a:t> 毕业去向</a:t>
              </a:r>
              <a:endParaRPr lang="zh-CN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027571" y="3023188"/>
            <a:ext cx="3103802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14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463358" y="239395"/>
            <a:ext cx="4126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+mn-ea"/>
                <a:cs typeface="+mn-ea"/>
              </a:rPr>
              <a:t>201223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cs typeface="+mn-ea"/>
              </a:rPr>
              <a:t>地质学专业</a:t>
            </a:r>
            <a:endParaRPr lang="zh-CN" altLang="en-US" sz="2400" b="1" dirty="0">
              <a:solidFill>
                <a:srgbClr val="002060"/>
              </a:solidFill>
              <a:latin typeface="+mn-ea"/>
              <a:cs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27050" y="770255"/>
          <a:ext cx="10960100" cy="5877560"/>
        </p:xfrm>
        <a:graphic>
          <a:graphicData uri="http://schemas.openxmlformats.org/drawingml/2006/table">
            <a:tbl>
              <a:tblPr/>
              <a:tblGrid>
                <a:gridCol w="651519"/>
                <a:gridCol w="1179867"/>
                <a:gridCol w="749642"/>
                <a:gridCol w="749643"/>
                <a:gridCol w="749642"/>
                <a:gridCol w="687977"/>
                <a:gridCol w="687979"/>
                <a:gridCol w="687977"/>
                <a:gridCol w="687977"/>
                <a:gridCol w="687978"/>
                <a:gridCol w="687977"/>
                <a:gridCol w="687978"/>
                <a:gridCol w="687982"/>
                <a:gridCol w="687982"/>
                <a:gridCol w="687973"/>
              </a:tblGrid>
              <a:tr h="5130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序号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 dirty="0" err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学号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姓名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性别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专业方向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第一学期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第二学期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 dirty="0" err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第三学期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第四学期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第五学期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 dirty="0" err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前二学期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 dirty="0" err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前三学期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前四学期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前五学期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 dirty="0" err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不及格门次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20221002866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吴桐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4.39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4.22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20221004408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林佳奕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4.24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4.11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4.23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20221001445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曾竑堃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20221003322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樊仕懿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3.96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46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20221002345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刘童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20221002069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崔雪静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3.41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3.18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3.13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3.92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3.34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20221003362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王玉鹏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3.12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2.98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3.34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3.60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3.85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3.04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3.13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3.31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20221002977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祖晨曦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3.72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3.12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2.99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3.01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3.53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3.41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20211003846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王怡佳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905"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20221004403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许心蓓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3.53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20221004448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赵志龙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3.77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20221003751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代言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65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20221001293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梁静婷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2.26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3.54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20221002638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王子腾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2.35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20221003274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喻志强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20221003909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张寿亭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2.30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46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20221004230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刘彦希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2.57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2.50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2.48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2.42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2.59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2.57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2.55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20201000504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赵漠迪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1.39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1.95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1.72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2.03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2.25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7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20221002425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毛诗皓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1.80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2.05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2.06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2.17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2.26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2.19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7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20221003821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段挚淳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地质学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2.52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1.72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2.11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2.01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2.06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2.08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2.06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2.11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7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5905">
                <a:tc grid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专业平均学分绩点</a:t>
                      </a:r>
                      <a:endParaRPr lang="en-US" altLang="en-US" sz="1100" b="1" dirty="0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3.09 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2.91 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3.08 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3.11 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3.35 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2.99 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3.02 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3.03 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sz="11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3.08 </a:t>
                      </a:r>
                      <a:endParaRPr lang="zh-CN" sz="11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1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10"/>
    </mc:Choice>
    <mc:Fallback>
      <p:transition spd="slow" advTm="971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424623" y="530225"/>
            <a:ext cx="4126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+mn-ea"/>
                <a:cs typeface="+mn-ea"/>
              </a:rPr>
              <a:t>201224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cs typeface="+mn-ea"/>
              </a:rPr>
              <a:t>地球化学专业</a:t>
            </a:r>
            <a:endParaRPr lang="zh-CN" altLang="en-US" sz="2400" b="1" dirty="0">
              <a:solidFill>
                <a:srgbClr val="002060"/>
              </a:solidFill>
              <a:latin typeface="+mn-ea"/>
              <a:cs typeface="+mn-ea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228600" y="1276985"/>
          <a:ext cx="11735435" cy="4733925"/>
        </p:xfrm>
        <a:graphic>
          <a:graphicData uri="http://schemas.openxmlformats.org/drawingml/2006/table">
            <a:tbl>
              <a:tblPr/>
              <a:tblGrid>
                <a:gridCol w="314381"/>
                <a:gridCol w="1136775"/>
                <a:gridCol w="732649"/>
                <a:gridCol w="450359"/>
                <a:gridCol w="851765"/>
                <a:gridCol w="861012"/>
                <a:gridCol w="849590"/>
                <a:gridCol w="807165"/>
                <a:gridCol w="813148"/>
                <a:gridCol w="813147"/>
                <a:gridCol w="859924"/>
                <a:gridCol w="865364"/>
                <a:gridCol w="870258"/>
                <a:gridCol w="870258"/>
                <a:gridCol w="639640"/>
              </a:tblGrid>
              <a:tr h="90170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spc="120" dirty="0" err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序号</a:t>
                      </a:r>
                      <a:endParaRPr lang="en-US" sz="1100" b="1" spc="120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spc="120" dirty="0" err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学号</a:t>
                      </a:r>
                      <a:endParaRPr lang="en-US" altLang="en-US" sz="1100" b="1" spc="120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spc="12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姓名</a:t>
                      </a:r>
                      <a:endParaRPr lang="en-US" altLang="en-US" sz="1100" b="1" spc="12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spc="12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性别</a:t>
                      </a:r>
                      <a:endParaRPr lang="en-US" altLang="en-US" sz="1100" b="1" spc="12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spc="12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专业方向</a:t>
                      </a:r>
                      <a:endParaRPr lang="en-US" altLang="en-US" sz="1100" b="1" spc="12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spc="120" dirty="0" err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第一学期</a:t>
                      </a:r>
                      <a:endParaRPr lang="en-US" altLang="en-US" sz="1100" b="1" spc="120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spc="12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第二学期</a:t>
                      </a:r>
                      <a:endParaRPr lang="en-US" altLang="en-US" sz="1100" b="1" spc="12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spc="12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第三学期</a:t>
                      </a:r>
                      <a:endParaRPr lang="en-US" altLang="en-US" sz="1100" b="1" spc="12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spc="120" dirty="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第四学期</a:t>
                      </a:r>
                      <a:endParaRPr lang="en-US" altLang="en-US" sz="1100" b="1" spc="120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spc="120" dirty="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第五学期</a:t>
                      </a:r>
                      <a:endParaRPr lang="zh-CN" altLang="en-US" sz="1100" b="1" spc="120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spc="120" dirty="0" err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前二学期</a:t>
                      </a:r>
                      <a:endParaRPr lang="en-US" altLang="en-US" sz="1100" b="1" spc="120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1" spc="12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前三学期</a:t>
                      </a:r>
                      <a:endParaRPr lang="zh-CN" altLang="en-US" sz="1100" b="1" spc="12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spc="12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前四学期</a:t>
                      </a:r>
                      <a:endParaRPr lang="zh-CN" altLang="en-US" sz="1100" b="1" spc="12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100" b="1" spc="12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前五学期</a:t>
                      </a:r>
                      <a:endParaRPr lang="zh-CN" altLang="en-US" sz="1100" b="1" spc="12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spc="120" dirty="0" err="1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不及格门次</a:t>
                      </a:r>
                      <a:endParaRPr lang="en-US" altLang="en-US" sz="1100" b="1" spc="120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20221000921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张梓烁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地球化学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20221003759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周小康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地球化学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3.97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20221003485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方奕添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地球化学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20221000841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牛圣豪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地球化学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20221003068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杨超发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地球化学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2.38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1.50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1.84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1.71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2.21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1.87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1.71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1.84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1.89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spc="120" dirty="0" err="1">
                          <a:solidFill>
                            <a:srgbClr val="C00000"/>
                          </a:solidFill>
                          <a:latin typeface="微软雅黑" panose="020B0503020204020204" charset="-122"/>
                        </a:rPr>
                        <a:t>2</a:t>
                      </a:r>
                      <a:endParaRPr lang="en-US" sz="1100" b="1" i="0" spc="120" dirty="0" err="1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8625">
                <a:tc gridSpan="5">
                  <a:txBody>
                    <a:bodyPr/>
                    <a:lstStyle/>
                    <a:p>
                      <a:pPr indent="0" algn="ctr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spc="120" dirty="0" err="1">
                          <a:solidFill>
                            <a:srgbClr val="C00000"/>
                          </a:solidFill>
                          <a:latin typeface="微软雅黑" panose="020B0503020204020204" charset="-122"/>
                        </a:rPr>
                        <a:t>专业平均学分绩点</a:t>
                      </a:r>
                      <a:endParaRPr lang="en-US" altLang="en-US" sz="1100" b="1" spc="120" dirty="0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100" b="1" i="0" spc="120" dirty="0" err="1">
                          <a:solidFill>
                            <a:srgbClr val="C00000"/>
                          </a:solidFill>
                          <a:latin typeface="微软雅黑" panose="020B0503020204020204" charset="-122"/>
                        </a:rPr>
                        <a:t>3.15</a:t>
                      </a:r>
                      <a:endParaRPr lang="en-US" sz="1100" b="1" i="0" spc="120" dirty="0" err="1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100" b="1" i="0" spc="120" dirty="0" err="1">
                          <a:solidFill>
                            <a:srgbClr val="C00000"/>
                          </a:solidFill>
                          <a:latin typeface="微软雅黑" panose="020B0503020204020204" charset="-122"/>
                        </a:rPr>
                        <a:t>2.92</a:t>
                      </a:r>
                      <a:endParaRPr lang="en-US" sz="1100" b="1" i="0" spc="120" dirty="0" err="1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100" b="1" i="0" spc="120" dirty="0" err="1">
                          <a:solidFill>
                            <a:srgbClr val="C00000"/>
                          </a:solidFill>
                          <a:latin typeface="微软雅黑" panose="020B0503020204020204" charset="-122"/>
                        </a:rPr>
                        <a:t>3.13</a:t>
                      </a:r>
                      <a:endParaRPr lang="en-US" sz="1100" b="1" i="0" spc="120" dirty="0" err="1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100" b="1" i="0" spc="120" dirty="0" err="1">
                          <a:solidFill>
                            <a:srgbClr val="C00000"/>
                          </a:solidFill>
                          <a:latin typeface="微软雅黑" panose="020B0503020204020204" charset="-122"/>
                        </a:rPr>
                        <a:t>3.25</a:t>
                      </a:r>
                      <a:endParaRPr lang="en-US" sz="1100" b="1" i="0" spc="120" dirty="0" err="1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100" b="1" i="0" spc="120" dirty="0" err="1">
                          <a:solidFill>
                            <a:srgbClr val="C00000"/>
                          </a:solidFill>
                          <a:latin typeface="微软雅黑" panose="020B0503020204020204" charset="-122"/>
                        </a:rPr>
                        <a:t>3.18 </a:t>
                      </a:r>
                      <a:endParaRPr lang="en-US" sz="1100" b="1" i="0" spc="120" dirty="0" err="1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100" b="1" i="0" spc="120" dirty="0" err="1">
                          <a:solidFill>
                            <a:srgbClr val="C00000"/>
                          </a:solidFill>
                          <a:latin typeface="微软雅黑" panose="020B0503020204020204" charset="-122"/>
                        </a:rPr>
                        <a:t>3.02 </a:t>
                      </a:r>
                      <a:endParaRPr lang="en-US" sz="1100" b="1" i="0" spc="120" dirty="0" err="1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100" b="1" i="0" spc="120" dirty="0" err="1">
                          <a:solidFill>
                            <a:srgbClr val="C00000"/>
                          </a:solidFill>
                          <a:latin typeface="微软雅黑" panose="020B0503020204020204" charset="-122"/>
                        </a:rPr>
                        <a:t>2.95 </a:t>
                      </a:r>
                      <a:endParaRPr lang="en-US" sz="1100" b="1" i="0" spc="120" dirty="0" err="1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100" b="1" i="0" spc="120" dirty="0" err="1">
                          <a:solidFill>
                            <a:srgbClr val="C00000"/>
                          </a:solidFill>
                          <a:latin typeface="微软雅黑" panose="020B0503020204020204" charset="-122"/>
                        </a:rPr>
                        <a:t>3.11 </a:t>
                      </a:r>
                      <a:endParaRPr lang="en-US" sz="1100" b="1" i="0" spc="120" dirty="0" err="1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100" b="1" i="0" spc="120" dirty="0" err="1">
                          <a:solidFill>
                            <a:srgbClr val="C00000"/>
                          </a:solidFill>
                          <a:latin typeface="微软雅黑" panose="020B0503020204020204" charset="-122"/>
                        </a:rPr>
                        <a:t>3.11 </a:t>
                      </a:r>
                      <a:endParaRPr lang="en-US" sz="1100" b="1" i="0" spc="120" dirty="0" err="1">
                        <a:solidFill>
                          <a:srgbClr val="C00000"/>
                        </a:solidFill>
                        <a:latin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10"/>
    </mc:Choice>
    <mc:Fallback>
      <p:transition spd="slow" advTm="971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463358" y="239395"/>
            <a:ext cx="4126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+mn-ea"/>
                <a:cs typeface="+mn-ea"/>
              </a:rPr>
              <a:t>201225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cs typeface="+mn-ea"/>
              </a:rPr>
              <a:t>地球物理学专业</a:t>
            </a:r>
            <a:endParaRPr lang="zh-CN" altLang="en-US" sz="2400" b="1" dirty="0">
              <a:solidFill>
                <a:srgbClr val="002060"/>
              </a:solidFill>
              <a:latin typeface="+mn-ea"/>
              <a:cs typeface="+mn-ea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349250" y="699770"/>
          <a:ext cx="11647805" cy="5900420"/>
        </p:xfrm>
        <a:graphic>
          <a:graphicData uri="http://schemas.openxmlformats.org/drawingml/2006/table">
            <a:tbl>
              <a:tblPr/>
              <a:tblGrid>
                <a:gridCol w="583806"/>
                <a:gridCol w="1171495"/>
                <a:gridCol w="806894"/>
                <a:gridCol w="502783"/>
                <a:gridCol w="980038"/>
                <a:gridCol w="734197"/>
                <a:gridCol w="734751"/>
                <a:gridCol w="734197"/>
                <a:gridCol w="733641"/>
                <a:gridCol w="733641"/>
                <a:gridCol w="734752"/>
                <a:gridCol w="734751"/>
                <a:gridCol w="734751"/>
                <a:gridCol w="734750"/>
                <a:gridCol w="993358"/>
              </a:tblGrid>
              <a:tr h="6959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序号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学号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姓名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性别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专业方向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第一学期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第二学期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第三学期</a:t>
                      </a:r>
                      <a:endParaRPr lang="en-US" altLang="en-US" sz="1400" b="1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第四学期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第五学期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前两学期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前三学期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前四学期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微软雅黑" panose="020B0503020204020204" charset="-122"/>
                        </a:rPr>
                        <a:t>前五学期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不及格门次</a:t>
                      </a:r>
                      <a:endParaRPr lang="en-US" altLang="en-US" sz="1400" b="1" dirty="0">
                        <a:solidFill>
                          <a:srgbClr val="00206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20221001427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黄锐骐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4.15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4.46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4.12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27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20221001015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翟灵睿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4.23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20221002038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袁宇嵩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4.35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4.30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20221003269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张嘉伟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3.86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3.92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211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20221002939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胡海翔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4.04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3.90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211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20221000588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邢瑾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20221003875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刘梓骐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20221002754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闫圣烨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3.41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3.43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3.31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3.19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20221003038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张国权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2.67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3.15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3.69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3.89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2.93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2.99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27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20221000602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刘振豪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20221004432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黄啟亮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3.70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274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20221002790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吴骁童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3.54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20221004067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刘智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地球物理学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2745">
                <a:tc grid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专业平均学分绩点</a:t>
                      </a:r>
                      <a:endParaRPr lang="zh-CN" altLang="en-US" sz="1200" b="1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3.21 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3.20 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3.49 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3.67 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3.73 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3.20 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3.28 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3.37 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3.44 </a:t>
                      </a:r>
                      <a:endParaRPr lang="zh-CN" sz="1200" b="1" i="0">
                        <a:solidFill>
                          <a:srgbClr val="C00000"/>
                        </a:solidFill>
                        <a:latin typeface="+mj-ea"/>
                        <a:ea typeface="+mj-ea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200" b="0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10"/>
    </mc:Choice>
    <mc:Fallback>
      <p:transition spd="slow" advTm="971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463358" y="131518"/>
            <a:ext cx="4126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+mn-ea"/>
                <a:cs typeface="+mn-ea"/>
              </a:rPr>
              <a:t>201226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cs typeface="+mn-ea"/>
              </a:rPr>
              <a:t>遥感科学与技术专业</a:t>
            </a:r>
            <a:endParaRPr lang="zh-CN" altLang="en-US" sz="2400" b="1" dirty="0">
              <a:solidFill>
                <a:srgbClr val="002060"/>
              </a:solidFill>
              <a:latin typeface="+mn-ea"/>
              <a:cs typeface="+mn-ea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441325" y="546735"/>
          <a:ext cx="11410950" cy="6241415"/>
        </p:xfrm>
        <a:graphic>
          <a:graphicData uri="http://schemas.openxmlformats.org/drawingml/2006/table">
            <a:tbl>
              <a:tblPr/>
              <a:tblGrid>
                <a:gridCol w="492125"/>
                <a:gridCol w="994410"/>
                <a:gridCol w="622300"/>
                <a:gridCol w="504825"/>
                <a:gridCol w="1097280"/>
                <a:gridCol w="767080"/>
                <a:gridCol w="905510"/>
                <a:gridCol w="850900"/>
                <a:gridCol w="838200"/>
                <a:gridCol w="788997"/>
                <a:gridCol w="739775"/>
                <a:gridCol w="737235"/>
                <a:gridCol w="736600"/>
                <a:gridCol w="773430"/>
                <a:gridCol w="562283"/>
              </a:tblGrid>
              <a:tr h="4851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400" b="1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学号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姓名</a:t>
                      </a:r>
                      <a:endParaRPr lang="zh-CN" altLang="en-US" sz="1400" b="1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性别</a:t>
                      </a:r>
                      <a:endParaRPr lang="zh-CN" altLang="en-US" sz="1400" b="1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专业方向</a:t>
                      </a:r>
                      <a:endParaRPr lang="zh-CN" altLang="en-US" sz="1400" b="1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第一学期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第二学期</a:t>
                      </a:r>
                      <a:endParaRPr lang="zh-CN" altLang="en-US" sz="1400" b="1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第三学期</a:t>
                      </a:r>
                      <a:endParaRPr lang="zh-CN" altLang="en-US" sz="1400" b="1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第四学期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第五学期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前两学期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前三学期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前四学期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前五学期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不及格门次</a:t>
                      </a:r>
                      <a:endParaRPr lang="zh-CN" altLang="en-US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20221001708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徐梓茗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4.13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20221003470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胡绮芮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20221001938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纪欣浩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20221003062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付培琨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4.18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20221003643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梁舒灵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20221002965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孔甘霖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20191002600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刘世峰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20221000765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张泉林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4.02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20221004079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汪思阳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3.87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20221003195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董琼璘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3.93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20221001904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师聚晨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20221003773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周颖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68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20221001090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杨骏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14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20221002005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王柠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20221002385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邓文轩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20221004244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蒋鑫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17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20221000600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吴静豪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20221002903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贺淑静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3.61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3.03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3.35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2.94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3.60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3.32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3.03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3.33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55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20221004103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刘欣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3.06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3.60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3.05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3.19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3.27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20221001263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黄静云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3.64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3.73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20221000794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贾扬凯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DC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8DCFA3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10"/>
    </mc:Choice>
    <mc:Fallback>
      <p:transition spd="slow" advTm="971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196658" y="114300"/>
            <a:ext cx="4126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+mn-ea"/>
                <a:cs typeface="+mn-ea"/>
              </a:rPr>
              <a:t>201226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cs typeface="+mn-ea"/>
              </a:rPr>
              <a:t>遥感科学与技术专业</a:t>
            </a:r>
            <a:endParaRPr lang="zh-CN" altLang="en-US" sz="2400" b="1" dirty="0">
              <a:solidFill>
                <a:srgbClr val="002060"/>
              </a:solidFill>
              <a:latin typeface="+mn-ea"/>
              <a:cs typeface="+mn-ea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46050" y="560705"/>
          <a:ext cx="11798300" cy="5433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221"/>
                <a:gridCol w="1027729"/>
                <a:gridCol w="546100"/>
                <a:gridCol w="463550"/>
                <a:gridCol w="933271"/>
                <a:gridCol w="835342"/>
                <a:gridCol w="835343"/>
                <a:gridCol w="835343"/>
                <a:gridCol w="835343"/>
                <a:gridCol w="835343"/>
                <a:gridCol w="835343"/>
                <a:gridCol w="835343"/>
                <a:gridCol w="835343"/>
                <a:gridCol w="835344"/>
                <a:gridCol w="835342"/>
              </a:tblGrid>
              <a:tr h="494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>
                      <a:solidFill>
                        <a:srgbClr val="8DCFA3"/>
                      </a:solidFill>
                      <a:prstDash val="sysDash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学号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姓名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性别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>
                      <a:solidFill>
                        <a:srgbClr val="8DCFA3"/>
                      </a:solidFill>
                      <a:prstDash val="sysDash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专业方向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>
                      <a:solidFill>
                        <a:srgbClr val="8DCFA3"/>
                      </a:solidFill>
                      <a:prstDash val="sysDash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第一学期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>
                      <a:solidFill>
                        <a:srgbClr val="8DCFA3"/>
                      </a:solidFill>
                      <a:prstDash val="sysDash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第二学期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>
                      <a:solidFill>
                        <a:srgbClr val="8DCFA3"/>
                      </a:solidFill>
                      <a:prstDash val="sysDash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CN" altLang="en-US" sz="160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第三学期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>
                      <a:solidFill>
                        <a:srgbClr val="8DCFA3"/>
                      </a:solidFill>
                      <a:prstDash val="sysDash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第四学期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rtl="0" fontAlgn="ctr">
                        <a:buNone/>
                      </a:pPr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第五学期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前两学期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>
                      <a:solidFill>
                        <a:srgbClr val="8DCFA3"/>
                      </a:solidFill>
                      <a:prstDash val="sysDash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前三学期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>
                      <a:solidFill>
                        <a:srgbClr val="8DCFA3"/>
                      </a:solidFill>
                      <a:prstDash val="sysDash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前四学期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rtl="0" fontAlgn="ctr">
                        <a:buNone/>
                      </a:pPr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前五学期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不及格门次</a:t>
                      </a:r>
                      <a:endParaRPr lang="zh-CN" altLang="en-US" sz="1600" b="1" i="0" u="none" strike="noStrike" dirty="0">
                        <a:solidFill>
                          <a:srgbClr val="00206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8DCFA3"/>
                      </a:solidFill>
                      <a:prstDash val="sysDash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1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20221002875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吴杰凡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1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23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20221003585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陈津津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1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24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20221002116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张晨曦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3.57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3.38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3.11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1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25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20221003260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李桢晗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1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26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20221003798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谭晓敏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2.56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3.46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1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27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20221001232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黄昊龙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</a:t>
                      </a:r>
                      <a:endParaRPr lang="zh-CN" sz="12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1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20221003147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曾继瑶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3.08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2.28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1" i="0">
                          <a:solidFill>
                            <a:srgbClr val="C00000"/>
                          </a:solidFill>
                          <a:latin typeface="Arial" panose="020B0604020202020204"/>
                          <a:ea typeface="Arial" panose="020B0604020202020204"/>
                        </a:rPr>
                        <a:t>3.38 </a:t>
                      </a:r>
                      <a:endParaRPr lang="en-US" altLang="zh-CN" sz="1000" b="1" i="0">
                        <a:solidFill>
                          <a:srgbClr val="C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1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29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20221002712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栾雪瑞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3.21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2.30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2.59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2.47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1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30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20221001943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周一浩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2.99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2.54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2.45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1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20221002377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彭程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2.69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1.92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2.83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2.31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2.26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2.41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2.47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1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20221003179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周李星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男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遥感科学与技术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2.78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1.70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2.16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0.65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1.48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2.24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2.08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1.76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1.71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548">
                <a:tc grid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专业平均学分绩点</a:t>
                      </a:r>
                      <a:endParaRPr lang="zh-CN" altLang="en-US" sz="12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8DCFA3"/>
                      </a:solidFill>
                      <a:prstDash val="sysDash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12700" marR="12700" marT="12700" anchor="ctr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12700" marR="12700" marT="12700" anchor="b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12700" marR="12700" marT="12700" anchor="b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3.31 </a:t>
                      </a:r>
                      <a:endParaRPr lang="zh-CN" sz="12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3.18 </a:t>
                      </a:r>
                      <a:endParaRPr lang="zh-CN" sz="12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3.39 </a:t>
                      </a:r>
                      <a:endParaRPr lang="zh-CN" sz="12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3.18 </a:t>
                      </a:r>
                      <a:endParaRPr lang="zh-CN" sz="12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3.47 </a:t>
                      </a:r>
                      <a:endParaRPr lang="zh-CN" sz="12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3.25 </a:t>
                      </a:r>
                      <a:endParaRPr lang="zh-CN" sz="12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3.16 </a:t>
                      </a:r>
                      <a:endParaRPr lang="zh-CN" sz="12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8DCFA3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3.27 </a:t>
                      </a:r>
                      <a:endParaRPr lang="zh-CN" sz="12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sz="1200" b="1" i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3.30 </a:t>
                      </a:r>
                      <a:endParaRPr lang="zh-CN" sz="1200" b="1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2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8DCFA3"/>
                      </a:solidFill>
                      <a:prstDash val="sysDash"/>
                    </a:lnR>
                    <a:lnT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DCFA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10"/>
    </mc:Choice>
    <mc:Fallback>
      <p:transition spd="slow" advTm="971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897630" y="1914525"/>
            <a:ext cx="8002270" cy="4101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70C0"/>
                </a:solidFill>
              </a:rPr>
              <a:t>    </a:t>
            </a:r>
            <a:r>
              <a:rPr lang="zh-CN" sz="2000" b="1" dirty="0">
                <a:solidFill>
                  <a:srgbClr val="0070C0"/>
                </a:solidFill>
              </a:rPr>
              <a:t>前</a:t>
            </a:r>
            <a:r>
              <a:rPr lang="zh-CN" altLang="en-US" sz="2000" b="1" dirty="0">
                <a:solidFill>
                  <a:srgbClr val="0070C0"/>
                </a:solidFill>
              </a:rPr>
              <a:t>五</a:t>
            </a:r>
            <a:r>
              <a:rPr lang="zh-CN" sz="2000" b="1" dirty="0">
                <a:solidFill>
                  <a:srgbClr val="0070C0"/>
                </a:solidFill>
              </a:rPr>
              <a:t>学期的成绩目前按照教务系统全部课程算的，不是保研绩点。</a:t>
            </a:r>
            <a:endParaRPr lang="zh-CN" sz="20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zh-CN" sz="2000" b="1" dirty="0">
                <a:solidFill>
                  <a:srgbClr val="0070C0"/>
                </a:solidFill>
              </a:rPr>
              <a:t>标黄的学生是按照保研绩点算，在</a:t>
            </a:r>
            <a:r>
              <a:rPr lang="en-US" altLang="zh-CN" sz="2000" b="1" dirty="0">
                <a:solidFill>
                  <a:srgbClr val="0070C0"/>
                </a:solidFill>
              </a:rPr>
              <a:t>3.2</a:t>
            </a:r>
            <a:r>
              <a:rPr lang="zh-CN" altLang="en-US" sz="2000" b="1" dirty="0">
                <a:solidFill>
                  <a:srgbClr val="0070C0"/>
                </a:solidFill>
              </a:rPr>
              <a:t>边缘的，绩点是</a:t>
            </a:r>
            <a:r>
              <a:rPr lang="en-US" altLang="zh-CN" sz="2000" b="1" dirty="0">
                <a:solidFill>
                  <a:srgbClr val="0070C0"/>
                </a:solidFill>
              </a:rPr>
              <a:t>3.1-3.2</a:t>
            </a:r>
            <a:r>
              <a:rPr lang="zh-CN" altLang="en-US" sz="2000" b="1" dirty="0">
                <a:solidFill>
                  <a:srgbClr val="0070C0"/>
                </a:solidFill>
              </a:rPr>
              <a:t>之间</a:t>
            </a:r>
            <a:endParaRPr lang="zh-CN" sz="20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20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</a:rPr>
              <a:t>注意：不及格门次的数量指的是从开学到现在，你们挂过的总门数，如果后期这些不及格的课程修回来了，就没关系，我这个数据是没有减掉大家已修回的，只是单纯统计了你们曾经挂科的总门次，大家不要担心！</a:t>
            </a:r>
            <a:endParaRPr lang="zh-CN" altLang="en-US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chemeClr val="tx2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2"/>
                </a:solidFill>
                <a:sym typeface="+mn-ea"/>
              </a:rPr>
              <a:t>截止目前，</a:t>
            </a:r>
            <a:r>
              <a:rPr lang="en-US" altLang="zh-CN" b="1" dirty="0">
                <a:solidFill>
                  <a:schemeClr val="tx2"/>
                </a:solidFill>
                <a:sym typeface="+mn-ea"/>
              </a:rPr>
              <a:t>2021</a:t>
            </a:r>
            <a:r>
              <a:rPr lang="zh-CN" altLang="en-US" b="1" dirty="0">
                <a:solidFill>
                  <a:schemeClr val="tx2"/>
                </a:solidFill>
                <a:sym typeface="+mn-ea"/>
              </a:rPr>
              <a:t>级总共推免</a:t>
            </a:r>
            <a:r>
              <a:rPr lang="en-US" altLang="zh-CN" b="1" dirty="0">
                <a:solidFill>
                  <a:schemeClr val="tx2"/>
                </a:solidFill>
                <a:sym typeface="+mn-ea"/>
              </a:rPr>
              <a:t>35</a:t>
            </a:r>
            <a:r>
              <a:rPr lang="zh-CN" altLang="en-US" b="1" dirty="0">
                <a:solidFill>
                  <a:schemeClr val="tx2"/>
                </a:solidFill>
                <a:sym typeface="+mn-ea"/>
              </a:rPr>
              <a:t>人，</a:t>
            </a:r>
            <a:r>
              <a:rPr lang="en-US" altLang="zh-CN" b="1" dirty="0">
                <a:solidFill>
                  <a:schemeClr val="tx2"/>
                </a:solidFill>
                <a:sym typeface="+mn-ea"/>
              </a:rPr>
              <a:t>33</a:t>
            </a:r>
            <a:r>
              <a:rPr lang="zh-CN" altLang="en-US" b="1" dirty="0">
                <a:solidFill>
                  <a:schemeClr val="tx2"/>
                </a:solidFill>
                <a:sym typeface="+mn-ea"/>
              </a:rPr>
              <a:t>人学院</a:t>
            </a:r>
            <a:r>
              <a:rPr lang="en-US" altLang="zh-CN" b="1" dirty="0">
                <a:solidFill>
                  <a:schemeClr val="tx2"/>
                </a:solidFill>
                <a:sym typeface="+mn-ea"/>
              </a:rPr>
              <a:t>+2</a:t>
            </a:r>
            <a:r>
              <a:rPr lang="zh-CN" altLang="en-US" b="1" dirty="0">
                <a:solidFill>
                  <a:schemeClr val="tx2"/>
                </a:solidFill>
                <a:sym typeface="+mn-ea"/>
              </a:rPr>
              <a:t>人卓越地质师</a:t>
            </a:r>
            <a:endParaRPr lang="zh-CN" altLang="en-US" b="1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2000" b="1" dirty="0">
              <a:solidFill>
                <a:schemeClr val="tx2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" y="1538605"/>
            <a:ext cx="33401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6870" y="1808480"/>
            <a:ext cx="99288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+mn-ea"/>
                <a:cs typeface="+mn-ea"/>
              </a:rPr>
              <a:t>2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cs typeface="+mn-ea"/>
              </a:rPr>
              <a:t>0</a:t>
            </a:r>
            <a:r>
              <a:rPr lang="en-US" altLang="zh-CN" sz="2400" b="1" dirty="0">
                <a:solidFill>
                  <a:srgbClr val="002060"/>
                </a:solidFill>
                <a:latin typeface="+mn-ea"/>
                <a:cs typeface="+mn-ea"/>
              </a:rPr>
              <a:t>22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cs typeface="+mn-ea"/>
              </a:rPr>
              <a:t>级四六级最新情况（数据是截止</a:t>
            </a:r>
            <a:r>
              <a:rPr lang="en-US" altLang="zh-CN" sz="2400" b="1" dirty="0">
                <a:solidFill>
                  <a:srgbClr val="002060"/>
                </a:solidFill>
                <a:latin typeface="+mn-ea"/>
                <a:cs typeface="+mn-ea"/>
              </a:rPr>
              <a:t>2024.6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cs typeface="+mn-ea"/>
              </a:rPr>
              <a:t>四六级考试情况）</a:t>
            </a:r>
            <a:endParaRPr lang="zh-CN" altLang="en-US" sz="2400" b="1" dirty="0">
              <a:solidFill>
                <a:srgbClr val="002060"/>
              </a:solidFill>
              <a:latin typeface="+mn-ea"/>
              <a:cs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788668" y="2583180"/>
          <a:ext cx="10938077" cy="3087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/>
                <a:gridCol w="1104467"/>
                <a:gridCol w="1615134"/>
                <a:gridCol w="1584719"/>
                <a:gridCol w="1584719"/>
                <a:gridCol w="1584719"/>
                <a:gridCol w="1584719"/>
              </a:tblGrid>
              <a:tr h="53403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dirty="0"/>
                        <a:t>专业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总人数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dirty="0"/>
                        <a:t>四级通过人数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dirty="0"/>
                        <a:t>四级通过率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dirty="0"/>
                        <a:t>六级参考人数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dirty="0"/>
                        <a:t>六级通过人数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dirty="0"/>
                        <a:t>六级通过率</a:t>
                      </a:r>
                      <a:endParaRPr lang="zh-CN" altLang="en-US" dirty="0"/>
                    </a:p>
                  </a:txBody>
                  <a:tcPr/>
                </a:tc>
              </a:tr>
              <a:tr h="62738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b="1">
                          <a:solidFill>
                            <a:srgbClr val="0070C0"/>
                          </a:solidFill>
                        </a:rPr>
                        <a:t>地质学</a:t>
                      </a:r>
                      <a:endParaRPr lang="zh-CN" altLang="en-US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19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19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100%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16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5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31.25%</a:t>
                      </a:r>
                      <a:endParaRPr lang="en-US" altLang="zh-CN" dirty="0"/>
                    </a:p>
                  </a:txBody>
                  <a:tcPr/>
                </a:tc>
              </a:tr>
              <a:tr h="65786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b="1">
                          <a:solidFill>
                            <a:srgbClr val="0070C0"/>
                          </a:solidFill>
                        </a:rPr>
                        <a:t>地球化学</a:t>
                      </a:r>
                      <a:endParaRPr lang="zh-CN" altLang="en-US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5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5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+mn-ea"/>
                        </a:rPr>
                        <a:t>100%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4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3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75%</a:t>
                      </a:r>
                      <a:endParaRPr lang="en-US" altLang="zh-CN" dirty="0"/>
                    </a:p>
                  </a:txBody>
                  <a:tcPr/>
                </a:tc>
              </a:tr>
              <a:tr h="65849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b="1">
                          <a:solidFill>
                            <a:srgbClr val="0070C0"/>
                          </a:solidFill>
                        </a:rPr>
                        <a:t>地球物理学</a:t>
                      </a:r>
                      <a:endParaRPr lang="zh-CN" altLang="en-US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13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11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84.6%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10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60%</a:t>
                      </a:r>
                      <a:endParaRPr lang="zh-CN" altLang="en-US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b="1" dirty="0">
                          <a:solidFill>
                            <a:srgbClr val="0070C0"/>
                          </a:solidFill>
                        </a:rPr>
                        <a:t>遥感科学与技术</a:t>
                      </a:r>
                      <a:endParaRPr lang="zh-CN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32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31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+mn-ea"/>
                        </a:rPr>
                        <a:t>96.86%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30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19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/>
                        <a:t>63.33%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13"/>
          <p:cNvSpPr/>
          <p:nvPr/>
        </p:nvSpPr>
        <p:spPr>
          <a:xfrm rot="17703555">
            <a:off x="3536125" y="1547501"/>
            <a:ext cx="4142387" cy="6428306"/>
          </a:xfrm>
          <a:custGeom>
            <a:avLst/>
            <a:gdLst>
              <a:gd name="connsiteX0" fmla="*/ 6255 w 6255"/>
              <a:gd name="connsiteY0" fmla="*/ 1712 h 11536"/>
              <a:gd name="connsiteX1" fmla="*/ 3938 w 6255"/>
              <a:gd name="connsiteY1" fmla="*/ 11536 h 11536"/>
              <a:gd name="connsiteX2" fmla="*/ 0 w 6255"/>
              <a:gd name="connsiteY2" fmla="*/ 10212 h 11536"/>
              <a:gd name="connsiteX3" fmla="*/ 2259 w 6255"/>
              <a:gd name="connsiteY3" fmla="*/ 0 h 11536"/>
              <a:gd name="connsiteX4" fmla="*/ 6255 w 6255"/>
              <a:gd name="connsiteY4" fmla="*/ 1712 h 11536"/>
              <a:gd name="connsiteX0-1" fmla="*/ 7025 w 7025"/>
              <a:gd name="connsiteY0-2" fmla="*/ 0 h 10925"/>
              <a:gd name="connsiteX1-3" fmla="*/ 6296 w 7025"/>
              <a:gd name="connsiteY1-4" fmla="*/ 10925 h 10925"/>
              <a:gd name="connsiteX2-5" fmla="*/ 0 w 7025"/>
              <a:gd name="connsiteY2-6" fmla="*/ 9777 h 10925"/>
              <a:gd name="connsiteX3-7" fmla="*/ 3612 w 7025"/>
              <a:gd name="connsiteY3-8" fmla="*/ 925 h 10925"/>
              <a:gd name="connsiteX4-9" fmla="*/ 7025 w 7025"/>
              <a:gd name="connsiteY4-10" fmla="*/ 0 h 10925"/>
              <a:gd name="connsiteX0-11" fmla="*/ 10000 w 10000"/>
              <a:gd name="connsiteY0-12" fmla="*/ 0 h 8949"/>
              <a:gd name="connsiteX1-13" fmla="*/ 9514 w 10000"/>
              <a:gd name="connsiteY1-14" fmla="*/ 3187 h 8949"/>
              <a:gd name="connsiteX2-15" fmla="*/ 0 w 10000"/>
              <a:gd name="connsiteY2-16" fmla="*/ 8949 h 8949"/>
              <a:gd name="connsiteX3-17" fmla="*/ 5142 w 10000"/>
              <a:gd name="connsiteY3-18" fmla="*/ 847 h 8949"/>
              <a:gd name="connsiteX4-19" fmla="*/ 10000 w 10000"/>
              <a:gd name="connsiteY4-20" fmla="*/ 0 h 8949"/>
              <a:gd name="connsiteX0-21" fmla="*/ 4858 w 4858"/>
              <a:gd name="connsiteY0-22" fmla="*/ 0 h 3567"/>
              <a:gd name="connsiteX1-23" fmla="*/ 4372 w 4858"/>
              <a:gd name="connsiteY1-24" fmla="*/ 3561 h 3567"/>
              <a:gd name="connsiteX2-25" fmla="*/ 976 w 4858"/>
              <a:gd name="connsiteY2-26" fmla="*/ 3567 h 3567"/>
              <a:gd name="connsiteX3-27" fmla="*/ 0 w 4858"/>
              <a:gd name="connsiteY3-28" fmla="*/ 946 h 3567"/>
              <a:gd name="connsiteX4-29" fmla="*/ 4858 w 4858"/>
              <a:gd name="connsiteY4-30" fmla="*/ 0 h 3567"/>
              <a:gd name="connsiteX0-31" fmla="*/ 10000 w 11400"/>
              <a:gd name="connsiteY0-32" fmla="*/ 0 h 10000"/>
              <a:gd name="connsiteX1-33" fmla="*/ 11400 w 11400"/>
              <a:gd name="connsiteY1-34" fmla="*/ 8218 h 10000"/>
              <a:gd name="connsiteX2-35" fmla="*/ 2009 w 11400"/>
              <a:gd name="connsiteY2-36" fmla="*/ 10000 h 10000"/>
              <a:gd name="connsiteX3-37" fmla="*/ 0 w 11400"/>
              <a:gd name="connsiteY3-38" fmla="*/ 2652 h 10000"/>
              <a:gd name="connsiteX4-39" fmla="*/ 10000 w 11400"/>
              <a:gd name="connsiteY4-40" fmla="*/ 0 h 10000"/>
              <a:gd name="connsiteX0-41" fmla="*/ 10000 w 10584"/>
              <a:gd name="connsiteY0-42" fmla="*/ 0 h 10000"/>
              <a:gd name="connsiteX1-43" fmla="*/ 10584 w 10584"/>
              <a:gd name="connsiteY1-44" fmla="*/ 8277 h 10000"/>
              <a:gd name="connsiteX2-45" fmla="*/ 2009 w 10584"/>
              <a:gd name="connsiteY2-46" fmla="*/ 10000 h 10000"/>
              <a:gd name="connsiteX3-47" fmla="*/ 0 w 10584"/>
              <a:gd name="connsiteY3-48" fmla="*/ 2652 h 10000"/>
              <a:gd name="connsiteX4-49" fmla="*/ 10000 w 10584"/>
              <a:gd name="connsiteY4-50" fmla="*/ 0 h 10000"/>
              <a:gd name="connsiteX0-51" fmla="*/ 9895 w 10584"/>
              <a:gd name="connsiteY0-52" fmla="*/ 0 h 10196"/>
              <a:gd name="connsiteX1-53" fmla="*/ 10584 w 10584"/>
              <a:gd name="connsiteY1-54" fmla="*/ 8473 h 10196"/>
              <a:gd name="connsiteX2-55" fmla="*/ 2009 w 10584"/>
              <a:gd name="connsiteY2-56" fmla="*/ 10196 h 10196"/>
              <a:gd name="connsiteX3-57" fmla="*/ 0 w 10584"/>
              <a:gd name="connsiteY3-58" fmla="*/ 2848 h 10196"/>
              <a:gd name="connsiteX4-59" fmla="*/ 9895 w 10584"/>
              <a:gd name="connsiteY4-60" fmla="*/ 0 h 101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84" h="10196">
                <a:moveTo>
                  <a:pt x="9895" y="0"/>
                </a:moveTo>
                <a:cubicBezTo>
                  <a:pt x="10090" y="2759"/>
                  <a:pt x="10389" y="5714"/>
                  <a:pt x="10584" y="8473"/>
                </a:cubicBezTo>
                <a:lnTo>
                  <a:pt x="2009" y="10196"/>
                </a:lnTo>
                <a:lnTo>
                  <a:pt x="0" y="2848"/>
                </a:lnTo>
                <a:lnTo>
                  <a:pt x="9895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rot="2700000">
            <a:off x="1941716" y="2425896"/>
            <a:ext cx="3036684" cy="3036684"/>
          </a:xfrm>
          <a:prstGeom prst="rect">
            <a:avLst/>
          </a:prstGeom>
          <a:solidFill>
            <a:srgbClr val="3057C7"/>
          </a:solidFill>
          <a:ln>
            <a:solidFill>
              <a:srgbClr val="3057C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rot="2700000">
            <a:off x="2686564" y="2714665"/>
            <a:ext cx="2940761" cy="2940761"/>
          </a:xfrm>
          <a:prstGeom prst="rect">
            <a:avLst/>
          </a:prstGeom>
          <a:solidFill>
            <a:srgbClr val="0ABBF6"/>
          </a:solidFill>
          <a:ln>
            <a:solidFill>
              <a:srgbClr val="0ABBF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244727" y="4114782"/>
            <a:ext cx="4648078" cy="1408198"/>
            <a:chOff x="6658988" y="4270706"/>
            <a:chExt cx="5055885" cy="1484159"/>
          </a:xfrm>
        </p:grpSpPr>
        <p:sp>
          <p:nvSpPr>
            <p:cNvPr id="7" name="TextBox 7"/>
            <p:cNvSpPr txBox="1"/>
            <p:nvPr/>
          </p:nvSpPr>
          <p:spPr bwMode="auto">
            <a:xfrm>
              <a:off x="6658988" y="4270706"/>
              <a:ext cx="4695466" cy="97175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5400" b="1" kern="0" dirty="0">
                  <a:solidFill>
                    <a:srgbClr val="00183C"/>
                  </a:solidFill>
                  <a:latin typeface="思源黑体 HW Regular" panose="020B0500000000000000" pitchFamily="34" charset="-122"/>
                  <a:ea typeface="思源黑体 HW Regular" panose="020B0500000000000000" pitchFamily="34" charset="-122"/>
                </a:rPr>
                <a:t>历年数据对比</a:t>
              </a:r>
              <a:endParaRPr lang="zh-CN" altLang="en-US" sz="5400" b="1" kern="0" dirty="0">
                <a:solidFill>
                  <a:srgbClr val="00183C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658988" y="5171946"/>
              <a:ext cx="5055885" cy="5829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20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W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hat——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对现状的思考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027571" y="3023188"/>
            <a:ext cx="3103802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14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929811" y="1981200"/>
          <a:ext cx="10591628" cy="4855355"/>
        </p:xfrm>
        <a:graphic>
          <a:graphicData uri="http://schemas.openxmlformats.org/drawingml/2006/table">
            <a:tbl>
              <a:tblPr firstRow="1" bandRow="1"/>
              <a:tblGrid>
                <a:gridCol w="1764756"/>
                <a:gridCol w="1997791"/>
                <a:gridCol w="1533576"/>
                <a:gridCol w="1764138"/>
                <a:gridCol w="1766611"/>
                <a:gridCol w="1764756"/>
              </a:tblGrid>
              <a:tr h="364717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年级</a:t>
                      </a:r>
                      <a:endParaRPr lang="zh-CN" altLang="en-US" sz="2000" b="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rgbClr val="03A9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考研人数</a:t>
                      </a:r>
                      <a:endParaRPr lang="zh-CN" altLang="en-US" sz="2000" b="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rgbClr val="03A9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录取情况</a:t>
                      </a:r>
                      <a:endParaRPr lang="zh-CN" altLang="en-US" sz="2000" b="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3175" cap="rnd">
                      <a:solidFill>
                        <a:srgbClr val="FFFFFF"/>
                      </a:solidFill>
                      <a:prstDash val="dot"/>
                    </a:lnB>
                    <a:solidFill>
                      <a:srgbClr val="03A9F5"/>
                    </a:solidFill>
                  </a:tcPr>
                </a:tc>
                <a:tc hMerge="1">
                  <a:tcPr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3175" cap="rnd">
                      <a:solidFill>
                        <a:srgbClr val="FFFFFF"/>
                      </a:solidFill>
                      <a:prstDash val="dot"/>
                    </a:lnB>
                  </a:tcPr>
                </a:tc>
                <a:tc hMerge="1">
                  <a:tcPr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3175" cap="rnd">
                      <a:solidFill>
                        <a:srgbClr val="FFFFFF"/>
                      </a:solidFill>
                      <a:prstDash val="dot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考取率</a:t>
                      </a:r>
                      <a:endParaRPr lang="zh-CN" altLang="en-US" sz="2000" b="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rgbClr val="03A9F5"/>
                    </a:solidFill>
                  </a:tcPr>
                </a:tc>
              </a:tr>
              <a:tr h="364717">
                <a:tc vMerge="1"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B w="19050" cap="rnd">
                      <a:solidFill>
                        <a:srgbClr val="03A9F5"/>
                      </a:solidFill>
                      <a:prstDash val="solid"/>
                    </a:lnB>
                  </a:tcPr>
                </a:tc>
                <a:tc vMerge="1">
                  <a:tcPr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B w="19050" cap="rnd">
                      <a:solidFill>
                        <a:srgbClr val="03A9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本校</a:t>
                      </a:r>
                      <a:endParaRPr lang="zh-CN" altLang="en-US" sz="2000" b="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3175" cap="rnd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rgbClr val="03A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院所</a:t>
                      </a:r>
                      <a:endParaRPr lang="zh-CN" altLang="en-US" sz="2000" b="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3175">
                      <a:solidFill>
                        <a:srgbClr val="FFFFFF"/>
                      </a:solidFill>
                      <a:prstDash val="dot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rgbClr val="03A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外校</a:t>
                      </a:r>
                      <a:endParaRPr lang="zh-CN" altLang="en-US" sz="2000" b="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3175">
                      <a:solidFill>
                        <a:srgbClr val="FFFFFF"/>
                      </a:solidFill>
                      <a:prstDash val="dot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solidFill>
                      <a:srgbClr val="03A9F5"/>
                    </a:solidFill>
                  </a:tcPr>
                </a:tc>
                <a:tc vMerge="1">
                  <a:tcPr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B w="19050" cap="rnd">
                      <a:solidFill>
                        <a:srgbClr val="03A9F5"/>
                      </a:solidFill>
                      <a:prstDash val="solid"/>
                    </a:lnB>
                  </a:tcPr>
                </a:tc>
              </a:tr>
              <a:tr h="4009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2012</a:t>
                      </a:r>
                      <a:r>
                        <a:rPr lang="zh-CN" altLang="en-US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级</a:t>
                      </a:r>
                      <a:endParaRPr lang="zh-CN" altLang="en-US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52.6%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</a:tr>
              <a:tr h="40037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2013</a:t>
                      </a:r>
                      <a:r>
                        <a:rPr lang="zh-CN" altLang="en-US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级</a:t>
                      </a:r>
                      <a:endParaRPr lang="zh-CN" altLang="en-US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46.1%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</a:tr>
              <a:tr h="40037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2014</a:t>
                      </a:r>
                      <a:r>
                        <a:rPr lang="zh-CN" altLang="en-US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级</a:t>
                      </a:r>
                      <a:endParaRPr lang="zh-CN" altLang="en-US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53.8%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</a:tr>
              <a:tr h="4009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2015</a:t>
                      </a:r>
                      <a:r>
                        <a:rPr lang="zh-CN" altLang="en-US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级</a:t>
                      </a:r>
                      <a:endParaRPr lang="zh-CN" altLang="en-US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28.6%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</a:tr>
              <a:tr h="4009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2016</a:t>
                      </a:r>
                      <a:r>
                        <a:rPr lang="zh-CN" altLang="en-US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级</a:t>
                      </a:r>
                      <a:endParaRPr lang="zh-CN" altLang="en-US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37.5%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</a:tr>
              <a:tr h="4009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2017</a:t>
                      </a:r>
                      <a:r>
                        <a:rPr lang="zh-CN" altLang="en-US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级</a:t>
                      </a:r>
                      <a:endParaRPr lang="zh-CN" altLang="en-US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47.06%</a:t>
                      </a:r>
                      <a:endParaRPr lang="en-US" altLang="zh-CN" sz="1800" b="1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</a:tr>
              <a:tr h="40037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2018</a:t>
                      </a:r>
                      <a:r>
                        <a:rPr lang="zh-CN" altLang="en-US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级</a:t>
                      </a:r>
                      <a:endParaRPr lang="zh-CN" altLang="en-US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46.47%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2F2F2"/>
                    </a:solidFill>
                  </a:tcPr>
                </a:tc>
              </a:tr>
              <a:tr h="40037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2019</a:t>
                      </a:r>
                      <a:r>
                        <a:rPr lang="zh-CN" altLang="en-US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级</a:t>
                      </a:r>
                      <a:endParaRPr lang="zh-CN" altLang="en-US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r>
                        <a:rPr lang="zh-CN" altLang="en-US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（</a:t>
                      </a:r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r>
                        <a:rPr lang="zh-CN" altLang="en-US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人未考）</a:t>
                      </a:r>
                      <a:endParaRPr lang="zh-CN" altLang="en-US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50%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</a:tr>
              <a:tr h="40037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2020</a:t>
                      </a:r>
                      <a:r>
                        <a:rPr lang="zh-CN" altLang="en-US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级</a:t>
                      </a:r>
                      <a:endParaRPr lang="zh-CN" altLang="en-US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zh-CN" altLang="en-US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41.18%</a:t>
                      </a:r>
                      <a:endParaRPr lang="en-US" altLang="zh-CN" sz="18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 cap="flat" cmpd="sng" algn="ctr">
                      <a:solidFill>
                        <a:srgbClr val="03A9F5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</a:tr>
              <a:tr h="4389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总计</a:t>
                      </a:r>
                      <a:endParaRPr lang="zh-CN" altLang="en-US" sz="24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111</a:t>
                      </a:r>
                      <a:endParaRPr lang="en-US" altLang="zh-CN" sz="24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</a:t>
                      </a:r>
                      <a:endParaRPr lang="en-US" altLang="zh-CN" sz="24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altLang="zh-CN" sz="24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</a:t>
                      </a:r>
                      <a:endParaRPr lang="en-US" altLang="zh-CN" sz="24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52.25%</a:t>
                      </a:r>
                      <a:endParaRPr lang="en-US" altLang="zh-CN" sz="240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3" name="标题 1"/>
          <p:cNvSpPr txBox="1"/>
          <p:nvPr/>
        </p:nvSpPr>
        <p:spPr>
          <a:xfrm>
            <a:off x="228900" y="1449483"/>
            <a:ext cx="4037406" cy="6340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pPr defTabSz="1219200">
              <a:defRPr/>
            </a:pPr>
            <a:r>
              <a:rPr lang="zh-CN" altLang="en-US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李院历年考研情况</a:t>
            </a:r>
            <a:endParaRPr lang="zh-CN" altLang="en-US" sz="2800" b="1" kern="1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zihun59hao-chuangcuhei" panose="00000500000000000000" pitchFamily="2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3" name="标题 1"/>
          <p:cNvSpPr txBox="1"/>
          <p:nvPr/>
        </p:nvSpPr>
        <p:spPr>
          <a:xfrm>
            <a:off x="228900" y="1528223"/>
            <a:ext cx="4037406" cy="6340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pPr defTabSz="1219200">
              <a:defRPr/>
            </a:pPr>
            <a:r>
              <a:rPr lang="en-US" altLang="zh-CN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2021</a:t>
            </a:r>
            <a:r>
              <a:rPr lang="zh-CN" altLang="en-US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级考研情况</a:t>
            </a:r>
            <a:endParaRPr lang="zh-CN" altLang="en-US" sz="2800" b="1" kern="1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zihun59hao-chuangcuhei" panose="00000500000000000000" pitchFamily="2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166370" y="2017395"/>
          <a:ext cx="6577965" cy="4653915"/>
        </p:xfrm>
        <a:graphic>
          <a:graphicData uri="http://schemas.openxmlformats.org/drawingml/2006/table">
            <a:tbl>
              <a:tblPr firstRow="1">
                <a:tableStyleId>{C2AC0BD2-9955-4136-8F37-1DFAFCA107B3}</a:tableStyleId>
              </a:tblPr>
              <a:tblGrid>
                <a:gridCol w="757555"/>
                <a:gridCol w="941070"/>
                <a:gridCol w="1254125"/>
                <a:gridCol w="1111885"/>
                <a:gridCol w="2513330"/>
              </a:tblGrid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姓名（必填）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班级（必填）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专业（必填）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学号（必填）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意向学校（必填）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李启隽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201215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地球物理学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20211002472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中国地质大学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慕昊辰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201216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遥感科学与技术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20211004487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中国地质大学（武汉）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张钊源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201215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地球物理系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20211000885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地质与地球物理研究所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周浩然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201213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地质学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20211003853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中国地质大学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刘子豪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201213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地质类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20211001539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中国科学院广州地球化学研究所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黄大陆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201213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地质学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20211000661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中国地质大学（武汉）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贺留晏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201211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地质学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20211000883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北京大学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曾令俊杰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201216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遥感科学与技术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20211003851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中国科学院精密测量科学与技术创新研究院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杨光子夜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201213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地质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20211003847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中国地质大学（武汉）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徐文哲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201216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遥感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20211002169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北京师范大学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李宗尧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201216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遥感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20211003843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中国地质大学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谢沛峰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201213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地质学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20211002406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中科院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曹卓轩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201214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地球化学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20211001243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中国科学院地球化学所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黄诗宇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201215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地球物理学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20211001080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中国地质大学武汉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朱超毅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201215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地球物理学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20211000886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地质与地球物理研究所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陈鼎成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201212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地球物理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20211002466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中国地质大学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刘城廷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201214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地球化学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20211001942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地质与地球物理研究所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陈均泰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201216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遥感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20211002467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>
                          <a:sym typeface="+mn-ea"/>
                        </a:rPr>
                        <a:t>中国地质大学（武汉）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王雨轩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201216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遥感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20211001943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浙江大学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  <a:tr h="221615"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张家晨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201216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遥感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/>
                        <a:t>20211001540</a:t>
                      </a:r>
                      <a:endParaRPr lang="en-US" altLang="zh-CN" sz="900"/>
                    </a:p>
                  </a:txBody>
                  <a:tcPr marL="5760" marR="5760" marT="5760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/>
                        <a:t>中国地质大学</a:t>
                      </a:r>
                      <a:endParaRPr lang="zh-CN" altLang="en-US" sz="900"/>
                    </a:p>
                  </a:txBody>
                  <a:tcPr marL="5760" marR="5760" marT="5760" marB="0" anchor="ctr" anchorCtr="0"/>
                </a:tc>
              </a:tr>
            </a:tbl>
          </a:graphicData>
        </a:graphic>
      </p:graphicFrame>
      <p:pic>
        <p:nvPicPr>
          <p:cNvPr id="5" name="图片 4"/>
          <p:cNvPicPr/>
          <p:nvPr/>
        </p:nvPicPr>
        <p:blipFill>
          <a:blip r:embed="rId3"/>
          <a:srcRect r="463" b="13468"/>
          <a:stretch>
            <a:fillRect/>
          </a:stretch>
        </p:blipFill>
        <p:spPr>
          <a:xfrm>
            <a:off x="7036435" y="1628140"/>
            <a:ext cx="4752975" cy="266827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rcRect l="11999" r="13736" b="9460"/>
          <a:stretch>
            <a:fillRect/>
          </a:stretch>
        </p:blipFill>
        <p:spPr>
          <a:xfrm>
            <a:off x="7333615" y="4271645"/>
            <a:ext cx="4455795" cy="246951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051067" y="1445236"/>
          <a:ext cx="9126378" cy="5394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5114"/>
                <a:gridCol w="657017"/>
                <a:gridCol w="642267"/>
                <a:gridCol w="674654"/>
                <a:gridCol w="634779"/>
                <a:gridCol w="686734"/>
                <a:gridCol w="773618"/>
                <a:gridCol w="657632"/>
                <a:gridCol w="674009"/>
                <a:gridCol w="631334"/>
                <a:gridCol w="439220"/>
              </a:tblGrid>
              <a:tr h="5308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院所名称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2016</a:t>
                      </a:r>
                      <a:r>
                        <a:rPr lang="zh-CN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届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2017</a:t>
                      </a:r>
                      <a:r>
                        <a:rPr lang="zh-CN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届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2018</a:t>
                      </a:r>
                      <a:r>
                        <a:rPr lang="zh-CN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届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2019</a:t>
                      </a:r>
                      <a:r>
                        <a:rPr lang="zh-CN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届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2020</a:t>
                      </a:r>
                      <a:r>
                        <a:rPr lang="zh-CN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届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2021</a:t>
                      </a:r>
                      <a:r>
                        <a:rPr lang="zh-CN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届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2022</a:t>
                      </a:r>
                      <a:r>
                        <a:rPr lang="zh-CN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届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2023</a:t>
                      </a:r>
                      <a:r>
                        <a:rPr lang="zh-CN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届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2024</a:t>
                      </a:r>
                      <a:r>
                        <a:rPr lang="zh-CN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届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合计</a:t>
                      </a:r>
                      <a:endParaRPr lang="zh-CN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98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中科院地质与地球物理研究所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66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43685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中科院精密测量科学与技术创新研究院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98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中科院古脊椎与古人类研究所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98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中科院南京地质古生物研究所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98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中科院地球化学研究所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36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中科院广州地球化学研究所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98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中科院空天信息创新研究院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14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56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98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中科院地球环境研究所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26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中科院南京土壤研究所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36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中科院紫金山天文台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9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中科院地理科学与资源研究所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26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中科院昆明动物所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36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中科院南海海洋研究所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36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中科院国家空间科学中心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27136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中科院青藏高原研究所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  <a:tr h="62079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合计</a:t>
                      </a:r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32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21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14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19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26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192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-42594" y="1707424"/>
            <a:ext cx="3093017" cy="5219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192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34%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人赴中科院深造；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85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19%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人留本校深造；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80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18%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）人赴北京大学、浙江大学、南京大学、武汉大学等国内知名高校深造；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23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6%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）人被英国剑桥大学、爱丁堡大学、苏黎世联邦理工学院、美国亚利桑那州立大学等国际一流大学录取；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65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17%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）人被中石化、中石油、中国建筑、网易等单位录用。</a:t>
            </a:r>
            <a:endParaRPr lang="zh-CN" altLang="en-US" sz="16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标题 1"/>
          <p:cNvSpPr txBox="1"/>
          <p:nvPr/>
        </p:nvSpPr>
        <p:spPr>
          <a:xfrm>
            <a:off x="20906" y="1441737"/>
            <a:ext cx="4037406" cy="6340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pPr defTabSz="1219200">
              <a:defRPr/>
            </a:pPr>
            <a:r>
              <a:rPr lang="zh-CN" altLang="en-US" sz="24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建院以来</a:t>
            </a:r>
            <a:endParaRPr lang="zh-CN" altLang="en-US" sz="2400" b="1" kern="1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zihun59hao-chuangcuhei" panose="00000500000000000000" pitchFamily="2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39750" y="2265680"/>
          <a:ext cx="11246485" cy="4121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810"/>
                <a:gridCol w="1101090"/>
                <a:gridCol w="779145"/>
                <a:gridCol w="4427855"/>
                <a:gridCol w="2580005"/>
                <a:gridCol w="1465580"/>
              </a:tblGrid>
              <a:tr h="3079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姓名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班级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层次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去向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研究方向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导师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</a:tr>
              <a:tr h="25209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</a:rPr>
                        <a:t>201213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520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胡清泉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201213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广州地球化学研究所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元素和同位素地球化学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林莽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520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陈晓玲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201213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中山大学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古生物学与地层学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导师组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5273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孙冉菲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201213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南海海洋研究所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海洋环境地学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张兰兰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514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任博豪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201213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直博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南京大学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实验岩石学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杨晓志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844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刘逸然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201213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行星地质与比较行星学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肖龙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5273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刘易铭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201213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直博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空天信息创新研究院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遥感大数据智能分析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不区分导师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520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  <a:latin typeface="+mn-ea"/>
                          <a:ea typeface="+mn-ea"/>
                        </a:rPr>
                        <a:t>邵逸远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201213</a:t>
                      </a:r>
                      <a:endParaRPr kumimoji="0" lang="en-US" altLang="zh-C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直博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地质与地球物理研究所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大地构造学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褚杨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</a:tr>
              <a:tr h="25146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  <a:latin typeface="+mn-ea"/>
                          <a:ea typeface="+mn-ea"/>
                        </a:rPr>
                        <a:t>杨景亮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201213</a:t>
                      </a:r>
                      <a:endParaRPr kumimoji="0" lang="en-US" altLang="zh-C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古生物学与地层学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喻建新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张嘉杰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201213</a:t>
                      </a:r>
                      <a:endParaRPr kumimoji="0" lang="en-US" altLang="zh-C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地质学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谢树成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</a:tr>
              <a:tr h="25146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芦睿泽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201213</a:t>
                      </a:r>
                      <a:endParaRPr kumimoji="0" lang="en-US" altLang="zh-C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构造地质学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薛振华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</a:tr>
              <a:tr h="25209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</a:rPr>
                        <a:t>201214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520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郭梦奇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201214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硕士</a:t>
                      </a:r>
                      <a:endParaRPr lang="zh-CN" altLang="en-US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地球化学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余茜倩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520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李佳铖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201214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硕士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中山大学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地球化学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导师组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5273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王静怡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201214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硕士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古植物与古气候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喻建新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  <p:sp>
        <p:nvSpPr>
          <p:cNvPr id="23" name="标题 1"/>
          <p:cNvSpPr txBox="1"/>
          <p:nvPr>
            <p:custDataLst>
              <p:tags r:id="rId3"/>
            </p:custDataLst>
          </p:nvPr>
        </p:nvSpPr>
        <p:spPr>
          <a:xfrm>
            <a:off x="3157220" y="1631315"/>
            <a:ext cx="5878195" cy="6343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pPr defTabSz="1219200">
              <a:defRPr/>
            </a:pPr>
            <a:r>
              <a:rPr lang="en-US" altLang="zh-CN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2021</a:t>
            </a:r>
            <a:r>
              <a:rPr lang="zh-CN" altLang="en-US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级推免去向统计（</a:t>
            </a:r>
            <a:r>
              <a:rPr lang="en-US" altLang="zh-CN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35</a:t>
            </a:r>
            <a:r>
              <a:rPr lang="zh-CN" altLang="en-US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人推免）</a:t>
            </a:r>
            <a:endParaRPr lang="zh-CN" altLang="en-US" sz="2800" b="1" kern="1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zihun59hao-chuangcuhei" panose="00000500000000000000" pitchFamily="2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06084" y="1339695"/>
          <a:ext cx="11250240" cy="55061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5204"/>
                <a:gridCol w="767043"/>
                <a:gridCol w="595313"/>
                <a:gridCol w="4532528"/>
                <a:gridCol w="3904948"/>
                <a:gridCol w="725204"/>
              </a:tblGrid>
              <a:tr h="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</a:rPr>
                        <a:t>201215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郑瀚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201215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直博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武汉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行星科学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张昊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邵知章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201215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直博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地质与地球物理研究所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地震学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陈凌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谭亮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201215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直博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地球探测与信息技术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李建慧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卢元芳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201215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直博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地质与地球物理研究所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电离层物理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刘立波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张沁心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201215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地震学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李玮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周新宇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201215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直博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地震学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田冬冬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陈梦渔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201215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地质与地球物理研究所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行星物理学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戎昭金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黄梦程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201215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行星科学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张昊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康卓炜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201215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地震学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裘鸿瑞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u="none" strike="noStrike" dirty="0">
                          <a:effectLst/>
                        </a:rPr>
                        <a:t>201216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solidFill>
                      <a:srgbClr val="AFBADC"/>
                    </a:solidFill>
                  </a:tcPr>
                </a:tc>
                <a:tc hMerge="1">
                  <a:tcPr marL="6350" marR="6350" marT="6350" marB="0" anchor="ctr"/>
                </a:tc>
                <a:tc hMerge="1">
                  <a:tcPr marL="6350" marR="6350" marT="6350" marB="0" anchor="ctr"/>
                </a:tc>
                <a:tc hMerge="1">
                  <a:tcPr marL="6350" marR="6350" marT="6350" marB="0" anchor="ctr"/>
                </a:tc>
                <a:tc hMerge="1">
                  <a:tcPr marL="6350" marR="6350" marT="6350" marB="0" anchor="ctr"/>
                </a:tc>
                <a:tc hMerge="1"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范俊豪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空天信息创新研究院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机器学院与大数据挖掘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樊子德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李兆匡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地质灾害机理与风险评价研究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李远耀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陈瓒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空天信息创新研究院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激光雷达遥感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王成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米俊宁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国防科技大学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未定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未定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刘月涵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青藏高原研究所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水文遥感与模拟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郑东海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余驰驰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武汉大学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地理加权建模技术框架及开发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卢宾宾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卢泉羽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空天信息创新研究院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灾害遥感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王世新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74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熊凯熙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浙江大学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农业遥感与信息技术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王福民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赵衡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北京航空航天大学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光电动态精密测量技术及仪器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李旭东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2310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贾子沐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空天信息创新研究院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高光谱图像去噪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庄丽娜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1751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付晨曦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空天信息创新研究院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水环境遥感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郑超磊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1751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许俊兰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空天信息创新研究院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时空知识图谱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彭玲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  <a:tr h="1751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陈星瑜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201216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硕士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中国地质大学（武汉）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智慧水利</a:t>
                      </a:r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地质灾害预警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罗显刚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3" name="标题 1"/>
          <p:cNvSpPr txBox="1"/>
          <p:nvPr>
            <p:custDataLst>
              <p:tags r:id="rId2"/>
            </p:custDataLst>
          </p:nvPr>
        </p:nvSpPr>
        <p:spPr>
          <a:xfrm>
            <a:off x="201595" y="1718601"/>
            <a:ext cx="4037406" cy="6340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pPr defTabSz="1219200">
              <a:defRPr/>
            </a:pPr>
            <a:r>
              <a:rPr lang="en-US" altLang="zh-CN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21</a:t>
            </a:r>
            <a:r>
              <a:rPr lang="zh-CN" altLang="en-US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级就业情况</a:t>
            </a:r>
            <a:endParaRPr lang="zh-CN" altLang="en-US" sz="2800" b="1" kern="1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zihun59hao-chuangcuhei" panose="00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r="16396"/>
          <a:stretch>
            <a:fillRect/>
          </a:stretch>
        </p:blipFill>
        <p:spPr>
          <a:xfrm>
            <a:off x="407670" y="2352675"/>
            <a:ext cx="11399520" cy="3524885"/>
          </a:xfrm>
          <a:prstGeom prst="rect">
            <a:avLst/>
          </a:prstGeom>
        </p:spPr>
      </p:pic>
      <p:sp>
        <p:nvSpPr>
          <p:cNvPr id="3" name="标题 1"/>
          <p:cNvSpPr txBox="1"/>
          <p:nvPr/>
        </p:nvSpPr>
        <p:spPr>
          <a:xfrm>
            <a:off x="3879850" y="6110605"/>
            <a:ext cx="5206365" cy="6343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2D050"/>
                </a:solidFill>
                <a:latin typeface="汉仪秀英体简" pitchFamily="49" charset="-122"/>
                <a:ea typeface="汉仪秀英体简" pitchFamily="49" charset="-122"/>
                <a:cs typeface="+mj-cs"/>
              </a:defRPr>
            </a:lvl1pPr>
          </a:lstStyle>
          <a:p>
            <a:pPr defTabSz="1219200">
              <a:defRPr/>
            </a:pPr>
            <a:r>
              <a:rPr lang="en-US" altLang="zh-CN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2021</a:t>
            </a:r>
            <a:r>
              <a:rPr lang="zh-CN" altLang="en-US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级目前已在系统签约</a:t>
            </a:r>
            <a:r>
              <a:rPr lang="en-US" altLang="zh-CN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2</a:t>
            </a:r>
            <a:r>
              <a:rPr lang="zh-CN" altLang="en-US" sz="2800" b="1" kern="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zihun59hao-chuangcuhei" panose="00000500000000000000" pitchFamily="2" charset="-122"/>
              </a:rPr>
              <a:t>人</a:t>
            </a:r>
            <a:endParaRPr lang="zh-CN" altLang="en-US" sz="2800" b="1" kern="1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zihun59hao-chuangcuhei" panose="00000500000000000000" pitchFamily="2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39165" y="1598295"/>
            <a:ext cx="5059680" cy="49860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346200" y="5109845"/>
            <a:ext cx="4390390" cy="27178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27775" y="2454275"/>
            <a:ext cx="512572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/>
              <a:t>         </a:t>
            </a:r>
            <a:r>
              <a:rPr lang="zh-CN" altLang="en-US" sz="2000"/>
              <a:t>学校的就业协议是有保护大家的内容的，这也是作为应届毕业生的好处，</a:t>
            </a:r>
            <a:r>
              <a:rPr lang="zh-CN" altLang="en-US" sz="2000" b="1">
                <a:solidFill>
                  <a:srgbClr val="FF0000"/>
                </a:solidFill>
              </a:rPr>
              <a:t>第四条，当乙方因录用为公务员、升学（留学）、参加国家及地方政府项目（选调生、选聘生、大学生志愿服务西部计划、</a:t>
            </a:r>
            <a:r>
              <a:rPr lang="en-US" altLang="zh-CN" sz="2000" b="1">
                <a:solidFill>
                  <a:srgbClr val="FF0000"/>
                </a:solidFill>
              </a:rPr>
              <a:t>“</a:t>
            </a:r>
            <a:r>
              <a:rPr lang="zh-CN" altLang="en-US" sz="2000" b="1">
                <a:solidFill>
                  <a:srgbClr val="FF0000"/>
                </a:solidFill>
              </a:rPr>
              <a:t>三支一扶</a:t>
            </a:r>
            <a:r>
              <a:rPr lang="en-US" altLang="zh-CN" sz="2000" b="1">
                <a:solidFill>
                  <a:srgbClr val="FF0000"/>
                </a:solidFill>
              </a:rPr>
              <a:t>”</a:t>
            </a:r>
            <a:r>
              <a:rPr lang="zh-CN" altLang="en-US" sz="2000" b="1">
                <a:solidFill>
                  <a:srgbClr val="FF0000"/>
                </a:solidFill>
              </a:rPr>
              <a:t>、农村特岗教师计划、入伍等）就业，而无法履行本协议的，双方另行约定。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13"/>
          <p:cNvSpPr/>
          <p:nvPr/>
        </p:nvSpPr>
        <p:spPr>
          <a:xfrm rot="17703555">
            <a:off x="3536125" y="1547501"/>
            <a:ext cx="4142387" cy="6428306"/>
          </a:xfrm>
          <a:custGeom>
            <a:avLst/>
            <a:gdLst>
              <a:gd name="connsiteX0" fmla="*/ 6255 w 6255"/>
              <a:gd name="connsiteY0" fmla="*/ 1712 h 11536"/>
              <a:gd name="connsiteX1" fmla="*/ 3938 w 6255"/>
              <a:gd name="connsiteY1" fmla="*/ 11536 h 11536"/>
              <a:gd name="connsiteX2" fmla="*/ 0 w 6255"/>
              <a:gd name="connsiteY2" fmla="*/ 10212 h 11536"/>
              <a:gd name="connsiteX3" fmla="*/ 2259 w 6255"/>
              <a:gd name="connsiteY3" fmla="*/ 0 h 11536"/>
              <a:gd name="connsiteX4" fmla="*/ 6255 w 6255"/>
              <a:gd name="connsiteY4" fmla="*/ 1712 h 11536"/>
              <a:gd name="connsiteX0-1" fmla="*/ 7025 w 7025"/>
              <a:gd name="connsiteY0-2" fmla="*/ 0 h 10925"/>
              <a:gd name="connsiteX1-3" fmla="*/ 6296 w 7025"/>
              <a:gd name="connsiteY1-4" fmla="*/ 10925 h 10925"/>
              <a:gd name="connsiteX2-5" fmla="*/ 0 w 7025"/>
              <a:gd name="connsiteY2-6" fmla="*/ 9777 h 10925"/>
              <a:gd name="connsiteX3-7" fmla="*/ 3612 w 7025"/>
              <a:gd name="connsiteY3-8" fmla="*/ 925 h 10925"/>
              <a:gd name="connsiteX4-9" fmla="*/ 7025 w 7025"/>
              <a:gd name="connsiteY4-10" fmla="*/ 0 h 10925"/>
              <a:gd name="connsiteX0-11" fmla="*/ 10000 w 10000"/>
              <a:gd name="connsiteY0-12" fmla="*/ 0 h 8949"/>
              <a:gd name="connsiteX1-13" fmla="*/ 9514 w 10000"/>
              <a:gd name="connsiteY1-14" fmla="*/ 3187 h 8949"/>
              <a:gd name="connsiteX2-15" fmla="*/ 0 w 10000"/>
              <a:gd name="connsiteY2-16" fmla="*/ 8949 h 8949"/>
              <a:gd name="connsiteX3-17" fmla="*/ 5142 w 10000"/>
              <a:gd name="connsiteY3-18" fmla="*/ 847 h 8949"/>
              <a:gd name="connsiteX4-19" fmla="*/ 10000 w 10000"/>
              <a:gd name="connsiteY4-20" fmla="*/ 0 h 8949"/>
              <a:gd name="connsiteX0-21" fmla="*/ 4858 w 4858"/>
              <a:gd name="connsiteY0-22" fmla="*/ 0 h 3567"/>
              <a:gd name="connsiteX1-23" fmla="*/ 4372 w 4858"/>
              <a:gd name="connsiteY1-24" fmla="*/ 3561 h 3567"/>
              <a:gd name="connsiteX2-25" fmla="*/ 976 w 4858"/>
              <a:gd name="connsiteY2-26" fmla="*/ 3567 h 3567"/>
              <a:gd name="connsiteX3-27" fmla="*/ 0 w 4858"/>
              <a:gd name="connsiteY3-28" fmla="*/ 946 h 3567"/>
              <a:gd name="connsiteX4-29" fmla="*/ 4858 w 4858"/>
              <a:gd name="connsiteY4-30" fmla="*/ 0 h 3567"/>
              <a:gd name="connsiteX0-31" fmla="*/ 10000 w 11400"/>
              <a:gd name="connsiteY0-32" fmla="*/ 0 h 10000"/>
              <a:gd name="connsiteX1-33" fmla="*/ 11400 w 11400"/>
              <a:gd name="connsiteY1-34" fmla="*/ 8218 h 10000"/>
              <a:gd name="connsiteX2-35" fmla="*/ 2009 w 11400"/>
              <a:gd name="connsiteY2-36" fmla="*/ 10000 h 10000"/>
              <a:gd name="connsiteX3-37" fmla="*/ 0 w 11400"/>
              <a:gd name="connsiteY3-38" fmla="*/ 2652 h 10000"/>
              <a:gd name="connsiteX4-39" fmla="*/ 10000 w 11400"/>
              <a:gd name="connsiteY4-40" fmla="*/ 0 h 10000"/>
              <a:gd name="connsiteX0-41" fmla="*/ 10000 w 10584"/>
              <a:gd name="connsiteY0-42" fmla="*/ 0 h 10000"/>
              <a:gd name="connsiteX1-43" fmla="*/ 10584 w 10584"/>
              <a:gd name="connsiteY1-44" fmla="*/ 8277 h 10000"/>
              <a:gd name="connsiteX2-45" fmla="*/ 2009 w 10584"/>
              <a:gd name="connsiteY2-46" fmla="*/ 10000 h 10000"/>
              <a:gd name="connsiteX3-47" fmla="*/ 0 w 10584"/>
              <a:gd name="connsiteY3-48" fmla="*/ 2652 h 10000"/>
              <a:gd name="connsiteX4-49" fmla="*/ 10000 w 10584"/>
              <a:gd name="connsiteY4-50" fmla="*/ 0 h 10000"/>
              <a:gd name="connsiteX0-51" fmla="*/ 9895 w 10584"/>
              <a:gd name="connsiteY0-52" fmla="*/ 0 h 10196"/>
              <a:gd name="connsiteX1-53" fmla="*/ 10584 w 10584"/>
              <a:gd name="connsiteY1-54" fmla="*/ 8473 h 10196"/>
              <a:gd name="connsiteX2-55" fmla="*/ 2009 w 10584"/>
              <a:gd name="connsiteY2-56" fmla="*/ 10196 h 10196"/>
              <a:gd name="connsiteX3-57" fmla="*/ 0 w 10584"/>
              <a:gd name="connsiteY3-58" fmla="*/ 2848 h 10196"/>
              <a:gd name="connsiteX4-59" fmla="*/ 9895 w 10584"/>
              <a:gd name="connsiteY4-60" fmla="*/ 0 h 101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84" h="10196">
                <a:moveTo>
                  <a:pt x="9895" y="0"/>
                </a:moveTo>
                <a:cubicBezTo>
                  <a:pt x="10090" y="2759"/>
                  <a:pt x="10389" y="5714"/>
                  <a:pt x="10584" y="8473"/>
                </a:cubicBezTo>
                <a:lnTo>
                  <a:pt x="2009" y="10196"/>
                </a:lnTo>
                <a:lnTo>
                  <a:pt x="0" y="2848"/>
                </a:lnTo>
                <a:lnTo>
                  <a:pt x="9895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24000">
                <a:schemeClr val="bg2">
                  <a:lumMod val="25000"/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rot="2700000">
            <a:off x="1941716" y="2425896"/>
            <a:ext cx="3036684" cy="3036684"/>
          </a:xfrm>
          <a:prstGeom prst="rect">
            <a:avLst/>
          </a:prstGeom>
          <a:solidFill>
            <a:srgbClr val="3057C7"/>
          </a:solidFill>
          <a:ln>
            <a:solidFill>
              <a:srgbClr val="3057C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rot="2700000">
            <a:off x="2686564" y="2714665"/>
            <a:ext cx="2940761" cy="2940761"/>
          </a:xfrm>
          <a:prstGeom prst="rect">
            <a:avLst/>
          </a:prstGeom>
          <a:solidFill>
            <a:srgbClr val="0ABBF6"/>
          </a:solidFill>
          <a:ln>
            <a:solidFill>
              <a:srgbClr val="0ABBF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HW Regular" panose="020B0500000000000000" pitchFamily="34" charset="-122"/>
              <a:ea typeface="思源黑体 HW Regular" panose="020B0500000000000000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244727" y="4114784"/>
            <a:ext cx="4648078" cy="1869844"/>
            <a:chOff x="6658988" y="4270706"/>
            <a:chExt cx="5055885" cy="1970706"/>
          </a:xfrm>
        </p:grpSpPr>
        <p:sp>
          <p:nvSpPr>
            <p:cNvPr id="7" name="TextBox 7"/>
            <p:cNvSpPr txBox="1"/>
            <p:nvPr/>
          </p:nvSpPr>
          <p:spPr bwMode="auto">
            <a:xfrm>
              <a:off x="6658988" y="4270706"/>
              <a:ext cx="3196619" cy="97175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5400" b="1" kern="0" dirty="0">
                  <a:solidFill>
                    <a:srgbClr val="00183C"/>
                  </a:solidFill>
                  <a:latin typeface="思源黑体 HW Regular" panose="020B0500000000000000" pitchFamily="34" charset="-122"/>
                  <a:ea typeface="思源黑体 HW Regular" panose="020B0500000000000000" pitchFamily="34" charset="-122"/>
                </a:rPr>
                <a:t>未来规划</a:t>
              </a:r>
              <a:endParaRPr lang="en-US" altLang="zh-CN" sz="5400" b="1" kern="0" dirty="0">
                <a:solidFill>
                  <a:srgbClr val="00183C"/>
                </a:solidFill>
                <a:latin typeface="思源黑体 HW Regular" panose="020B0500000000000000" pitchFamily="34" charset="-122"/>
                <a:ea typeface="思源黑体 HW Regular" panose="020B0500000000000000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658988" y="5171946"/>
              <a:ext cx="5055885" cy="106946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内卷时代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应对焦虑</a:t>
              </a:r>
              <a:endParaRPr 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027571" y="3023188"/>
            <a:ext cx="3103802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14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graphicFrame>
        <p:nvGraphicFramePr>
          <p:cNvPr id="4" name="表格 3"/>
          <p:cNvGraphicFramePr/>
          <p:nvPr>
            <p:custDataLst>
              <p:tags r:id="rId3"/>
            </p:custDataLst>
          </p:nvPr>
        </p:nvGraphicFramePr>
        <p:xfrm>
          <a:off x="504825" y="2176780"/>
          <a:ext cx="11471910" cy="4371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680"/>
                <a:gridCol w="1901825"/>
                <a:gridCol w="2954020"/>
                <a:gridCol w="2436495"/>
                <a:gridCol w="2802890"/>
              </a:tblGrid>
              <a:tr h="62992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600"/>
                        <a:t>岗位</a:t>
                      </a:r>
                      <a:endParaRPr lang="zh-CN" altLang="en-US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600"/>
                        <a:t>人员设置</a:t>
                      </a:r>
                      <a:endParaRPr lang="zh-CN" altLang="en-US" sz="1600"/>
                    </a:p>
                  </a:txBody>
                  <a:tcPr anchor="ctr" anchorCtr="0"/>
                </a:tc>
                <a:tc gridSpan="2"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600"/>
                        <a:t>工作职责</a:t>
                      </a:r>
                      <a:endParaRPr lang="zh-CN" altLang="en-US" sz="1600"/>
                    </a:p>
                  </a:txBody>
                  <a:tcPr anchor="ctr" anchorCtr="0"/>
                </a:tc>
                <a:tc hMerge="1"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600"/>
                        <a:t>预备梯队建设人员</a:t>
                      </a:r>
                      <a:endParaRPr lang="zh-CN" altLang="en-US" sz="1600"/>
                    </a:p>
                  </a:txBody>
                  <a:tcPr anchor="ctr" anchorCtr="0"/>
                </a:tc>
              </a:tr>
              <a:tr h="118872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兼职辅导员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>
                          <a:solidFill>
                            <a:schemeClr val="tx1"/>
                          </a:solidFill>
                        </a:rPr>
                        <a:t>查琴、张雯迪</a:t>
                      </a:r>
                      <a:endParaRPr lang="zh-CN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 gridSpan="2"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负责</a:t>
                      </a:r>
                      <a:r>
                        <a:rPr lang="en-US" altLang="zh-CN" sz="1600">
                          <a:solidFill>
                            <a:schemeClr val="tx1"/>
                          </a:solidFill>
                        </a:rPr>
                        <a:t>2024</a:t>
                      </a: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级新生日常事务管理工作、准备</a:t>
                      </a:r>
                      <a:r>
                        <a:rPr lang="en-US" altLang="zh-CN" sz="1600">
                          <a:solidFill>
                            <a:schemeClr val="tx1"/>
                          </a:solidFill>
                        </a:rPr>
                        <a:t>2025</a:t>
                      </a: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级新生入学迎新相关工作、党建工作、奖励与资助工作、学生会管理、暑期带实习等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 hMerge="1"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>
                          <a:solidFill>
                            <a:schemeClr val="tx1"/>
                          </a:solidFill>
                        </a:rPr>
                        <a:t>张雯迪（本学期逐渐接手</a:t>
                      </a: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）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</a:tr>
              <a:tr h="607060">
                <a:tc rowSpan="2"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学生助管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 rowSpan="2"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>
                          <a:solidFill>
                            <a:schemeClr val="tx1"/>
                          </a:solidFill>
                        </a:rPr>
                        <a:t>付晨曦、许俊兰</a:t>
                      </a:r>
                      <a:endParaRPr lang="zh-CN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教务、财务、毕业生管理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 rowSpan="2"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共同负责保研资料审核、高徒计划、卓越工程师计划遴选及推免等工作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 rowSpan="2"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刘童、王柠、徐梓茗、樊仕懿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</a:tr>
              <a:tr h="608330">
                <a:tc vMerge="1">
                  <a:tcPr anchor="ctr" anchorCtr="0"/>
                </a:tc>
                <a:tc vMerge="1"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教务、党建、毕业生管理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 vMerge="1">
                  <a:tcPr anchor="ctr" anchorCtr="0"/>
                </a:tc>
                <a:tc vMerge="1">
                  <a:tcPr anchor="ctr" anchorCtr="0"/>
                </a:tc>
              </a:tr>
              <a:tr h="133794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需学习的业务系统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 gridSpan="4"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教务管理系统、财务系统、智慧团建系统、第一站群系统等，前一任岗位人员需留存</a:t>
                      </a:r>
                      <a:r>
                        <a:rPr lang="en-US" altLang="zh-CN" sz="1600">
                          <a:solidFill>
                            <a:schemeClr val="tx1"/>
                          </a:solidFill>
                        </a:rPr>
                        <a:t>word</a:t>
                      </a: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版交接材料，并在本学期完成交接，确保</a:t>
                      </a:r>
                      <a:r>
                        <a:rPr lang="en-US" altLang="zh-CN" sz="160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月份顺利上岗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 hMerge="1">
                  <a:tcPr anchor="ctr" anchorCtr="0"/>
                </a:tc>
                <a:tc hMerge="1">
                  <a:tcPr anchor="ctr" anchorCtr="0"/>
                </a:tc>
                <a:tc hMerge="1">
                  <a:tcPr anchor="ctr" anchorCtr="0"/>
                </a:tc>
              </a:tr>
            </a:tbl>
          </a:graphicData>
        </a:graphic>
      </p:graphicFrame>
      <p:sp>
        <p:nvSpPr>
          <p:cNvPr id="17445" name="Rectangle 13"/>
          <p:cNvSpPr/>
          <p:nvPr/>
        </p:nvSpPr>
        <p:spPr>
          <a:xfrm>
            <a:off x="166370" y="1605280"/>
            <a:ext cx="66071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李四光学院</a:t>
            </a:r>
            <a:r>
              <a:rPr lang="en-US" altLang="zh-CN" sz="28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2025</a:t>
            </a: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春季学期人员设置</a:t>
            </a:r>
            <a:endParaRPr lang="zh-CN" altLang="en-US" sz="2800" b="1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7445" name="Rectangle 13"/>
          <p:cNvSpPr/>
          <p:nvPr/>
        </p:nvSpPr>
        <p:spPr>
          <a:xfrm>
            <a:off x="166370" y="1701165"/>
            <a:ext cx="89884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2022</a:t>
            </a: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级各项工作需在本学期查漏补缺、继续完善的</a:t>
            </a:r>
            <a:endParaRPr lang="zh-CN" altLang="en-US" sz="2800" b="1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438150" y="2315210"/>
          <a:ext cx="11302365" cy="4184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950"/>
                <a:gridCol w="4858385"/>
                <a:gridCol w="4050030"/>
              </a:tblGrid>
              <a:tr h="86868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800"/>
                        <a:t>事项</a:t>
                      </a:r>
                      <a:endParaRPr lang="zh-CN" altLang="en-US" sz="18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800"/>
                        <a:t>存在问题</a:t>
                      </a:r>
                      <a:endParaRPr lang="zh-CN" altLang="en-US" sz="18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800"/>
                        <a:t>解决方案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63957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</a:rPr>
                        <a:t>导师双选</a:t>
                      </a:r>
                      <a:endParaRPr lang="zh-CN" altLang="en-US" sz="1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</a:rPr>
                        <a:t>中科院导师双选发布通知后很多同学不知道要自行联系导师，导致导师双选流于形式，和中科院的联系也不像之前那么紧密</a:t>
                      </a:r>
                      <a:endParaRPr lang="zh-CN" altLang="en-US" sz="1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sz="1800">
                          <a:solidFill>
                            <a:schemeClr val="tx1"/>
                          </a:solidFill>
                        </a:rPr>
                        <a:t>出台导师双选的学生操作手册（刘童牵头），做好流程跟踪和数据管理</a:t>
                      </a:r>
                      <a:endParaRPr lang="zh-CN" altLang="en-US" sz="18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</a:tr>
              <a:tr h="167576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竞赛、论文欠缺，校内导师选择欠缺流程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能了解的校内导师非常有限，和相关专业学院联系较少，可以一起举行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>
                          <a:solidFill>
                            <a:schemeClr val="tx1"/>
                          </a:solidFill>
                        </a:rPr>
                        <a:t>和地学院、低空学院加强联系</a:t>
                      </a:r>
                      <a:endParaRPr lang="zh-CN" altLang="en-US" sz="16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6691" r="11370"/>
          <a:stretch>
            <a:fillRect/>
          </a:stretch>
        </p:blipFill>
        <p:spPr>
          <a:xfrm>
            <a:off x="133350" y="1533525"/>
            <a:ext cx="5722620" cy="5187315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6010457" y="2934698"/>
            <a:ext cx="6662057" cy="90351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48880" y="4791710"/>
            <a:ext cx="1993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0070C0"/>
                </a:solidFill>
              </a:rPr>
              <a:t>一区一作</a:t>
            </a:r>
            <a:endParaRPr lang="zh-CN" altLang="en-US" sz="2400" b="1">
              <a:solidFill>
                <a:srgbClr val="0070C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4665980" y="1913255"/>
          <a:ext cx="7176135" cy="4482465"/>
        </p:xfrm>
        <a:graphic>
          <a:graphicData uri="http://schemas.openxmlformats.org/drawingml/2006/table">
            <a:tbl>
              <a:tblPr firstRow="1" bandRow="1"/>
              <a:tblGrid>
                <a:gridCol w="1577340"/>
                <a:gridCol w="2948940"/>
                <a:gridCol w="1379855"/>
                <a:gridCol w="1270000"/>
              </a:tblGrid>
              <a:tr h="356235">
                <a:tc gridSpan="4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+mn-ea"/>
                          <a:cs typeface="仿宋" panose="02010609060101010101" charset="-122"/>
                        </a:rPr>
                        <a:t>一、学术竞赛类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19050">
                      <a:solidFill>
                        <a:srgbClr val="03A9F5"/>
                      </a:solidFill>
                      <a:prstDash val="solid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A9F5"/>
                    </a:solidFill>
                  </a:tcPr>
                </a:tc>
                <a:tc hMerge="1">
                  <a:tcPr>
                    <a:lnT w="19050" cap="rnd">
                      <a:solidFill>
                        <a:srgbClr val="03A9F5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cPr>
                    <a:lnT w="19050" cap="rnd">
                      <a:solidFill>
                        <a:srgbClr val="03A9F5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cPr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>
                      <a:noFill/>
                    </a:lnB>
                  </a:tcPr>
                </a:tc>
              </a:tr>
              <a:tr h="353060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+mn-ea"/>
                          <a:cs typeface="仿宋" panose="02010609060101010101" charset="-122"/>
                        </a:rPr>
                        <a:t>获奖级别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>
                      <a:noFill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>
                      <a:noFill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+mn-ea"/>
                          <a:cs typeface="仿宋" panose="02010609060101010101" charset="-122"/>
                        </a:rPr>
                        <a:t>奖项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>
                      <a:noFill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+mn-ea"/>
                          <a:cs typeface="仿宋" panose="02010609060101010101" charset="-122"/>
                        </a:rPr>
                        <a:t>最高分值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>
                      <a:noFill/>
                    </a:lnR>
                    <a:lnT>
                      <a:noFill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1615">
                <a:tc rowSpan="3"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+mn-ea"/>
                          <a:cs typeface="仿宋" panose="02010609060101010101" charset="-122"/>
                        </a:rPr>
                        <a:t>全国（特等奖等同于一等奖）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+mn-ea"/>
                          <a:cs typeface="仿宋" panose="02010609060101010101" charset="-122"/>
                        </a:rPr>
                        <a:t>一等奖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+mn-ea"/>
                          <a:cs typeface="仿宋" panose="02010609060101010101" charset="-122"/>
                        </a:rPr>
                        <a:t>5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>
                      <a:noFill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1615">
                <a:tc vMerge="1" gridSpan="2">
                  <a:tcPr>
                    <a:lnL>
                      <a:noFill/>
                    </a:lnL>
                  </a:tcPr>
                </a:tc>
                <a:tc vMerge="1"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+mn-ea"/>
                          <a:cs typeface="仿宋" panose="02010609060101010101" charset="-122"/>
                        </a:rPr>
                        <a:t>二等奖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+mn-ea"/>
                          <a:cs typeface="仿宋" panose="02010609060101010101" charset="-122"/>
                        </a:rPr>
                        <a:t>4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>
                      <a:noFill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0980">
                <a:tc vMerge="1" gridSpan="2">
                  <a:tcPr>
                    <a:lnL>
                      <a:noFill/>
                    </a:lnL>
                    <a:lnB>
                      <a:noFill/>
                    </a:lnB>
                  </a:tcPr>
                </a:tc>
                <a:tc vMerge="1"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+mn-ea"/>
                          <a:cs typeface="仿宋" panose="02010609060101010101" charset="-122"/>
                        </a:rPr>
                        <a:t>三等奖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+mn-ea"/>
                          <a:cs typeface="仿宋" panose="02010609060101010101" charset="-122"/>
                        </a:rPr>
                        <a:t>3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>
                      <a:noFill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0980">
                <a:tc gridSpan="4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00B0F0"/>
                          </a:solidFill>
                          <a:latin typeface="+mn-ea"/>
                          <a:cs typeface="仿宋" panose="02010609060101010101" charset="-122"/>
                        </a:rPr>
                        <a:t>二、科研类</a:t>
                      </a:r>
                      <a:endParaRPr lang="en-US" altLang="en-US" sz="1200" b="1">
                        <a:solidFill>
                          <a:srgbClr val="00B0F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19050">
                      <a:solidFill>
                        <a:srgbClr val="03A9F5"/>
                      </a:solidFill>
                      <a:prstDash val="solid"/>
                    </a:lnR>
                    <a:lnT>
                      <a:noFill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>
                      <a:noFill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 hMerge="1">
                  <a:tcPr>
                    <a:lnT>
                      <a:noFill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 hMerge="1">
                  <a:tcPr>
                    <a:lnR w="19050" cap="rnd">
                      <a:solidFill>
                        <a:srgbClr val="03A9F5"/>
                      </a:solidFill>
                      <a:prstDash val="solid"/>
                    </a:lnR>
                    <a:lnT>
                      <a:noFill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</a:tr>
              <a:tr h="220980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+mn-ea"/>
                        </a:rPr>
                        <a:t>被SCI、EI、SSCI检索的论文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+mn-ea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第一作者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5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1615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核心期刊（学校承认的重要期刊）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第一作者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1615">
                <a:tc rowSpan="2"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大学生创新创业训练项目优秀结题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主持人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1615">
                <a:tc vMerge="1" gridSpan="2">
                  <a:tcPr>
                    <a:lnL w="19050" cap="rnd">
                      <a:solidFill>
                        <a:srgbClr val="03A9F5"/>
                      </a:solidFill>
                      <a:prstDash val="solid"/>
                    </a:lnL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 vMerge="1"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骨干成员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1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0980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国家发明专利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第一发明人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5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0345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国家实用新型专利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第一发明人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1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0980">
                <a:tc gridSpan="4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00B0F0"/>
                          </a:solidFill>
                          <a:latin typeface="+mn-ea"/>
                          <a:cs typeface="仿宋" panose="02010609060101010101" charset="-122"/>
                        </a:rPr>
                        <a:t>三、外语类</a:t>
                      </a:r>
                      <a:endParaRPr lang="en-US" altLang="en-US" sz="1200" b="1">
                        <a:solidFill>
                          <a:srgbClr val="00B0F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19050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 hMerge="1">
                  <a:tcP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 hMerge="1">
                  <a:tcPr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</a:tr>
              <a:tr h="221615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全国大学生英语竞赛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特等奖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3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1615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+mn-ea"/>
                        </a:rPr>
                        <a:t>CET4成绩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+mn-ea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+mn-ea"/>
                        </a:rPr>
                        <a:t>大于等于550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+mn-ea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0980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+mn-ea"/>
                        </a:rPr>
                        <a:t>CET6成绩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+mn-ea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+mn-ea"/>
                        </a:rPr>
                        <a:t>大于等于530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+mn-ea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845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出国英语成绩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TOEFL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+mn-ea"/>
                        </a:rPr>
                        <a:t>大于97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+mn-ea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7185">
                <a:tc vMerge="1">
                  <a:tcPr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B w="19050" cap="rnd">
                      <a:solidFill>
                        <a:srgbClr val="03A9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雅思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+mn-ea"/>
                        </a:rPr>
                        <a:t>大于6.5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+mn-ea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+mn-ea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+mn-ea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097915" y="1649730"/>
            <a:ext cx="1993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70C0"/>
                </a:solidFill>
              </a:rPr>
              <a:t>保研加分项</a:t>
            </a:r>
            <a:endParaRPr lang="zh-CN" altLang="en-US" sz="2400" b="1">
              <a:solidFill>
                <a:srgbClr val="0070C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3860" y="2788920"/>
            <a:ext cx="401574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>
                <a:solidFill>
                  <a:srgbClr val="0070C0"/>
                </a:solidFill>
              </a:rPr>
              <a:t>1.学业成绩=（平均学分绩点-1）*10+60</a:t>
            </a:r>
            <a:endParaRPr lang="zh-CN" altLang="en-US" sz="1600" b="1">
              <a:solidFill>
                <a:srgbClr val="0070C0"/>
              </a:solidFill>
            </a:endParaRPr>
          </a:p>
          <a:p>
            <a:endParaRPr lang="zh-CN" altLang="en-US" sz="1600" b="1">
              <a:solidFill>
                <a:srgbClr val="0070C0"/>
              </a:solidFill>
            </a:endParaRPr>
          </a:p>
          <a:p>
            <a:r>
              <a:rPr lang="zh-CN" altLang="en-US" sz="1600" b="1">
                <a:solidFill>
                  <a:srgbClr val="0070C0"/>
                </a:solidFill>
              </a:rPr>
              <a:t>2.考核成绩=（加分/29）*100</a:t>
            </a:r>
            <a:endParaRPr lang="zh-CN" altLang="en-US" sz="1600" b="1">
              <a:solidFill>
                <a:srgbClr val="0070C0"/>
              </a:solidFill>
            </a:endParaRPr>
          </a:p>
          <a:p>
            <a:endParaRPr lang="zh-CN" altLang="en-US" sz="1600" b="1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rgbClr val="0070C0"/>
                </a:solidFill>
              </a:rPr>
              <a:t>3.综合成绩=学业成绩*80% + 考核成绩*20%</a:t>
            </a:r>
            <a:endParaRPr lang="zh-CN" altLang="en-US" sz="1600" b="1">
              <a:solidFill>
                <a:srgbClr val="0070C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4394200" y="1815465"/>
          <a:ext cx="7459345" cy="4197350"/>
        </p:xfrm>
        <a:graphic>
          <a:graphicData uri="http://schemas.openxmlformats.org/drawingml/2006/table">
            <a:tbl>
              <a:tblPr firstRow="1" bandRow="1"/>
              <a:tblGrid>
                <a:gridCol w="4704715"/>
                <a:gridCol w="1433830"/>
                <a:gridCol w="1320800"/>
              </a:tblGrid>
              <a:tr h="3270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四、计算机、行业水平类</a:t>
                      </a:r>
                      <a:endParaRPr lang="en-US" altLang="en-US"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A9F5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 </a:t>
                      </a:r>
                      <a:endParaRPr lang="en-US" altLang="en-US" sz="1200" b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A9F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 </a:t>
                      </a:r>
                      <a:endParaRPr lang="en-US" altLang="en-US" sz="1200" b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FFFFFF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19050" cap="rnd">
                      <a:solidFill>
                        <a:srgbClr val="03A9F5"/>
                      </a:solidFill>
                      <a:prstDash val="solid"/>
                    </a:lnT>
                    <a:lnB w="19050">
                      <a:solidFill>
                        <a:srgbClr val="03A9F5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A9F5"/>
                    </a:solidFill>
                  </a:tcPr>
                </a:tc>
              </a:tr>
              <a:tr h="184150">
                <a:tc rowSpan="3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全国计算机技术与软件专业资格（水平）考试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高级资格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3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19050">
                      <a:solidFill>
                        <a:srgbClr val="03A9F5"/>
                      </a:solidFill>
                      <a:prstDash val="solid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 vMerge="1">
                  <a:tcPr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中级资格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785">
                <a:tc vMerge="1">
                  <a:tcPr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初级资格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1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 rowSpan="3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全国计算机等级考试（计算机类专业除外）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四级证书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3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 vMerge="1">
                  <a:tcPr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三级证书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785">
                <a:tc vMerge="1">
                  <a:tcPr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二级证书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1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3515">
                <a:tc rowSpan="3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行业证书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高级资格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3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785">
                <a:tc vMerge="1">
                  <a:tcPr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中级资格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 vMerge="1">
                  <a:tcPr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初级资格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1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 gridSpan="3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五、体育文化艺术类</a:t>
                      </a:r>
                      <a:endParaRPr lang="en-US" altLang="en-US" sz="1200" b="1">
                        <a:solidFill>
                          <a:srgbClr val="00B0F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19050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 hMerge="1">
                  <a:tcPr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</a:tr>
              <a:tr h="184785">
                <a:tc row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体育类竞赛获奖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国家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 vMerge="1">
                  <a:tcPr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省级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1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参与全国大型文艺汇演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 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1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 gridSpan="3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六、其他类</a:t>
                      </a:r>
                      <a:endParaRPr lang="en-US" altLang="en-US" sz="1200" b="1">
                        <a:solidFill>
                          <a:srgbClr val="00B0F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19050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 hMerge="1">
                  <a:tcPr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</a:tr>
              <a:tr h="184785">
                <a:tc rowSpan="3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获优秀学生（标兵）、优秀团员（干）、优秀学生干部荣誉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全国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3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 vMerge="1">
                  <a:tcPr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省级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 vMerge="1">
                  <a:tcPr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校级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0.5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7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暑期“三下乡”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省级个人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1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3515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七、参加入伍服兵役</a:t>
                      </a:r>
                      <a:endParaRPr lang="en-US" altLang="en-US" sz="1200" b="1">
                        <a:solidFill>
                          <a:srgbClr val="00B0F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2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785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八、国际组织实习</a:t>
                      </a:r>
                      <a:endParaRPr lang="en-US" altLang="en-US" sz="1200" b="1">
                        <a:solidFill>
                          <a:srgbClr val="00B0F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5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3175">
                      <a:solidFill>
                        <a:srgbClr val="03A9F5"/>
                      </a:solidFill>
                      <a:prstDash val="dot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4150">
                <a:tc grid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rgbClr val="00B0F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九、志愿时长不少于30小时</a:t>
                      </a:r>
                      <a:endParaRPr lang="en-US" altLang="en-US" sz="1200" b="1">
                        <a:solidFill>
                          <a:srgbClr val="00B0F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>
                    <a:lnL w="19050" cap="rnd">
                      <a:solidFill>
                        <a:srgbClr val="03A9F5"/>
                      </a:solidFill>
                      <a:prstDash val="solid"/>
                    </a:lnL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R w="3175">
                      <a:solidFill>
                        <a:srgbClr val="03A9F5"/>
                      </a:solidFill>
                      <a:prstDash val="dot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仿宋" panose="02010609060101010101" charset="-122"/>
                        </a:rPr>
                        <a:t>1</a:t>
                      </a:r>
                      <a:endParaRPr lang="en-US" altLang="en-US" sz="1200" b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仿宋" panose="02010609060101010101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rgbClr val="03A9F5"/>
                      </a:solidFill>
                      <a:prstDash val="dot"/>
                    </a:lnL>
                    <a:lnR w="19050" cap="rnd">
                      <a:solidFill>
                        <a:srgbClr val="03A9F5"/>
                      </a:solidFill>
                      <a:prstDash val="solid"/>
                    </a:lnR>
                    <a:lnT w="3175">
                      <a:solidFill>
                        <a:srgbClr val="03A9F5"/>
                      </a:solidFill>
                      <a:prstDash val="dot"/>
                    </a:lnT>
                    <a:lnB w="19050" cap="rnd">
                      <a:solidFill>
                        <a:srgbClr val="03A9F5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267335" y="2483485"/>
            <a:ext cx="4126865" cy="2353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sz="1600" b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综合成绩专业排名顺序原则上不得超过学业成绩专业排名</a:t>
            </a:r>
            <a:r>
              <a:rPr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b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位。学院应根据本方案与专业推免情况制定适合本专业的评分细则，每项分值不得超过对应项目的最高分值。</a:t>
            </a:r>
            <a:endParaRPr sz="1600" b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>
              <a:lnSpc>
                <a:spcPct val="150000"/>
              </a:lnSpc>
            </a:pPr>
            <a:endParaRPr sz="1600" b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>
              <a:lnSpc>
                <a:spcPct val="150000"/>
              </a:lnSpc>
            </a:pPr>
            <a:r>
              <a:rPr sz="16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各类中每类只能选择最大的一项分值加分</a:t>
            </a:r>
            <a:endParaRPr lang="zh-CN" altLang="en-US" sz="16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1615" y="2096770"/>
            <a:ext cx="11837035" cy="4661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创新创业人才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项目是指在创新创业方面有显著成果的同学可申报，不要求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CET6,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只需要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CET4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通过即可，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级翟明健、赵东辉、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级杜旭恒、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级杨景亮都通过创新人才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获得推免资格后可外推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高徒计划、卓越地质师计划：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这两个计划现在是我们学院在负责组织遴选，请大家一定要把握住这两个计划，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级的向红、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级的陈星瑜、李兆匡就是通过卓越地质师计划保研，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这两个计划只能保内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本硕博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计划我们学院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不设置单列名额，但可以走这个计划，享受连读的政策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（每月补助、提前选课等），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2016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级有一位学长（宋汉宸，导师是地学院宋海军），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2018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级陈湘民、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2019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级唐子悦也是走了这个计划，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只能在本校读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支教计划我们学院还没有同学走过，这个计划要求先去边远山村支教一年（云南、江西），回校后可自选专业，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在本校读研</a:t>
            </a:r>
            <a:endParaRPr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5120" y="1636395"/>
            <a:ext cx="35877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各类计划介绍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5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0" y="2074495"/>
          <a:ext cx="12192001" cy="147759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39594"/>
                <a:gridCol w="1070119"/>
                <a:gridCol w="1003166"/>
                <a:gridCol w="1040163"/>
                <a:gridCol w="1071692"/>
                <a:gridCol w="1028442"/>
                <a:gridCol w="1133141"/>
                <a:gridCol w="1101421"/>
                <a:gridCol w="1101421"/>
                <a:gridCol w="1101421"/>
                <a:gridCol w="1101421"/>
              </a:tblGrid>
              <a:tr h="65463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年份</a:t>
                      </a:r>
                      <a:endParaRPr lang="zh-CN" altLang="en-US" sz="24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2015</a:t>
                      </a:r>
                      <a:r>
                        <a:rPr lang="zh-CN" altLang="en-US" sz="2000" dirty="0"/>
                        <a:t>年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2016</a:t>
                      </a:r>
                      <a:r>
                        <a:rPr lang="zh-CN" altLang="en-US" sz="2000" dirty="0"/>
                        <a:t>年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2017</a:t>
                      </a:r>
                      <a:r>
                        <a:rPr lang="zh-CN" altLang="en-US" sz="2000" dirty="0"/>
                        <a:t>年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2018</a:t>
                      </a:r>
                      <a:r>
                        <a:rPr lang="zh-CN" altLang="en-US" sz="2000" dirty="0"/>
                        <a:t>年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2019</a:t>
                      </a:r>
                      <a:r>
                        <a:rPr lang="zh-CN" altLang="en-US" sz="2000" dirty="0"/>
                        <a:t>年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2020</a:t>
                      </a:r>
                      <a:r>
                        <a:rPr lang="zh-CN" altLang="en-US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2021</a:t>
                      </a:r>
                      <a:r>
                        <a:rPr lang="zh-CN" altLang="en-US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2022</a:t>
                      </a:r>
                      <a:r>
                        <a:rPr lang="zh-CN" altLang="en-US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2023</a:t>
                      </a:r>
                      <a:r>
                        <a:rPr lang="zh-CN" altLang="en-US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2024</a:t>
                      </a:r>
                      <a:r>
                        <a:rPr lang="zh-CN" altLang="en-US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80595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/>
                        <a:t>报考人数（万人）</a:t>
                      </a:r>
                      <a:endParaRPr lang="zh-CN" altLang="en-US" sz="2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165</a:t>
                      </a:r>
                      <a:endParaRPr lang="en-US" altLang="zh-CN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177</a:t>
                      </a:r>
                      <a:endParaRPr lang="en-US" altLang="zh-CN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201</a:t>
                      </a:r>
                      <a:endParaRPr lang="en-US" altLang="zh-CN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238</a:t>
                      </a:r>
                      <a:endParaRPr lang="en-US" altLang="zh-CN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</a:rPr>
                        <a:t>290</a:t>
                      </a:r>
                      <a:endParaRPr lang="en-US" altLang="zh-CN" sz="20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>
                          <a:solidFill>
                            <a:srgbClr val="C00000"/>
                          </a:solidFill>
                        </a:rPr>
                        <a:t>341</a:t>
                      </a:r>
                      <a:endParaRPr lang="en-US" altLang="zh-CN" sz="2400" b="1" dirty="0">
                        <a:solidFill>
                          <a:srgbClr val="C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377</a:t>
                      </a:r>
                      <a:endParaRPr lang="en-US" altLang="zh-CN" sz="2400" b="1" dirty="0">
                        <a:solidFill>
                          <a:srgbClr val="C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457</a:t>
                      </a:r>
                      <a:endParaRPr lang="en-US" altLang="zh-CN" sz="2400" b="1" dirty="0">
                        <a:solidFill>
                          <a:srgbClr val="C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474</a:t>
                      </a:r>
                      <a:endParaRPr lang="en-US" altLang="zh-CN" sz="2400" b="1" dirty="0">
                        <a:solidFill>
                          <a:srgbClr val="C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 dirty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438</a:t>
                      </a:r>
                      <a:endParaRPr lang="en-US" altLang="zh-CN" sz="2400" b="1" dirty="0">
                        <a:solidFill>
                          <a:srgbClr val="C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50825" y="3485515"/>
            <a:ext cx="11706860" cy="33947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近年来，考研人数逐年增加，竞争不断增大，当撇开学校与其他不同级别的学校考生同时竞争时，他们全力以赴，准备时间长达一年以上，而本校学生则容易放松警惕，准备时间也较短，优势并不大。（就像地空的笔试前几名经常是成都理工、长江大学等学校的考生）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综合我院历年考研情况，总体录取率较低，录取中考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本校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考上的较多。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跨专业考研风险相当高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，即使是考本校，也少有考上的。要真想跨专业，通过保研最简单，或者提前半年以上开始刻苦复习。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多与以往考研成功的学长学姐交流经验。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61" name="TextBox 3"/>
          <p:cNvSpPr txBox="1"/>
          <p:nvPr/>
        </p:nvSpPr>
        <p:spPr>
          <a:xfrm>
            <a:off x="145415" y="1445260"/>
            <a:ext cx="304355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考研党</a:t>
            </a:r>
            <a:endParaRPr lang="zh-CN" altLang="en-US" sz="32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888406" y="1460500"/>
            <a:ext cx="6880894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推荐几个网站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中国研究生招生信息网：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hlinkClick r:id="rId2"/>
              </a:rPr>
              <a:t>https://yz.chsi.com.cn/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学信网：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hlinkClick r:id="rId3"/>
              </a:rPr>
              <a:t>https://www.chsi.com.cn/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中国考研网：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hlinkClick r:id="rId4"/>
              </a:rPr>
              <a:t>http://www.chinakaoyan.com/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考研论坛：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hlinkClick r:id="rId5"/>
              </a:rPr>
              <a:t>http://bbs.kaoyan.com/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098" name="Picture 2" descr="微信订阅号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02710"/>
            <a:ext cx="2050415" cy="205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96110" y="6167378"/>
            <a:ext cx="3153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（研招网资讯订阅公众号）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9515" y="4039870"/>
            <a:ext cx="1927860" cy="19132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77435" y="6167378"/>
            <a:ext cx="3153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（学信网资讯订阅公众号）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100" y="4058285"/>
            <a:ext cx="1894840" cy="189484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530800" y="6162891"/>
            <a:ext cx="3153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（中国考研网公众号）</a:t>
            </a:r>
            <a:endParaRPr lang="zh-CN" altLang="en-US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415" y="4074795"/>
            <a:ext cx="1878330" cy="187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9845500" y="6162891"/>
            <a:ext cx="3153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（考研帮</a:t>
            </a:r>
            <a:r>
              <a:rPr lang="en-US" altLang="zh-CN" dirty="0"/>
              <a:t>APP</a:t>
            </a:r>
            <a:r>
              <a:rPr lang="zh-CN" altLang="en-US" dirty="0"/>
              <a:t>）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20879" y="190415"/>
            <a:ext cx="1402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就业党</a:t>
            </a:r>
            <a:endParaRPr lang="zh-CN" altLang="en-US" sz="32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Oval 5"/>
          <p:cNvSpPr>
            <a:spLocks noChangeArrowheads="1"/>
          </p:cNvSpPr>
          <p:nvPr/>
        </p:nvSpPr>
        <p:spPr bwMode="auto">
          <a:xfrm>
            <a:off x="6637068" y="1331397"/>
            <a:ext cx="1394581" cy="1377524"/>
          </a:xfrm>
          <a:prstGeom prst="ellipse">
            <a:avLst/>
          </a:prstGeom>
          <a:solidFill>
            <a:srgbClr val="ED5A00"/>
          </a:solidFill>
          <a:ln>
            <a:noFill/>
          </a:ln>
        </p:spPr>
        <p:txBody>
          <a:bodyPr vert="horz" wrap="square" lIns="91434" tIns="45717" rIns="91434" bIns="45717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6637068" y="4941169"/>
            <a:ext cx="1394581" cy="1377524"/>
          </a:xfrm>
          <a:prstGeom prst="ellipse">
            <a:avLst/>
          </a:prstGeom>
          <a:solidFill>
            <a:srgbClr val="99CC39"/>
          </a:solidFill>
          <a:ln>
            <a:noFill/>
          </a:ln>
        </p:spPr>
        <p:txBody>
          <a:bodyPr vert="horz" wrap="square" lIns="91434" tIns="45717" rIns="91434" bIns="45717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8" name="TextBox 9"/>
          <p:cNvSpPr txBox="1"/>
          <p:nvPr/>
        </p:nvSpPr>
        <p:spPr>
          <a:xfrm>
            <a:off x="6754222" y="1776842"/>
            <a:ext cx="1163246" cy="582295"/>
          </a:xfrm>
          <a:prstGeom prst="rect">
            <a:avLst/>
          </a:prstGeom>
          <a:noFill/>
        </p:spPr>
        <p:txBody>
          <a:bodyPr wrap="square" lIns="91434" tIns="45717" rIns="91434" bIns="45717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行业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TextBox 10"/>
          <p:cNvSpPr txBox="1"/>
          <p:nvPr/>
        </p:nvSpPr>
        <p:spPr>
          <a:xfrm>
            <a:off x="8059500" y="1576786"/>
            <a:ext cx="3288538" cy="705485"/>
          </a:xfrm>
          <a:prstGeom prst="rect">
            <a:avLst/>
          </a:prstGeom>
          <a:noFill/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专业对口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跨专业就业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484849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冷门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热门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484849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TextBox 11"/>
          <p:cNvSpPr txBox="1"/>
          <p:nvPr/>
        </p:nvSpPr>
        <p:spPr>
          <a:xfrm>
            <a:off x="8059500" y="5275986"/>
            <a:ext cx="3511489" cy="1013460"/>
          </a:xfrm>
          <a:prstGeom prst="rect">
            <a:avLst/>
          </a:prstGeom>
          <a:noFill/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>
              <a:buNone/>
              <a:defRPr sz="240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销售，市场，研发，生产，</a:t>
            </a: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484849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客服，财务，人力，行政。</a:t>
            </a:r>
            <a:endParaRPr kumimoji="0" lang="zh-CN" altLang="en-US" sz="2000" b="1" i="0" u="none" strike="noStrike" kern="0" cap="none" spc="0" normalizeH="0" baseline="0" noProof="1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484849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TextBox 12"/>
          <p:cNvSpPr txBox="1"/>
          <p:nvPr/>
        </p:nvSpPr>
        <p:spPr>
          <a:xfrm>
            <a:off x="6895871" y="5332315"/>
            <a:ext cx="1163246" cy="535940"/>
          </a:xfrm>
          <a:prstGeom prst="rect">
            <a:avLst/>
          </a:prstGeom>
          <a:noFill/>
        </p:spPr>
        <p:txBody>
          <a:bodyPr wrap="square" lIns="91434" tIns="45717" rIns="91434" bIns="45717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9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职位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Oval 5"/>
          <p:cNvSpPr>
            <a:spLocks noChangeArrowheads="1"/>
          </p:cNvSpPr>
          <p:nvPr/>
        </p:nvSpPr>
        <p:spPr bwMode="auto">
          <a:xfrm>
            <a:off x="6637068" y="3107070"/>
            <a:ext cx="1394581" cy="1377524"/>
          </a:xfrm>
          <a:prstGeom prst="ellipse">
            <a:avLst/>
          </a:prstGeom>
          <a:solidFill>
            <a:srgbClr val="00AAA2"/>
          </a:solidFill>
          <a:ln>
            <a:noFill/>
          </a:ln>
        </p:spPr>
        <p:txBody>
          <a:bodyPr vert="horz" wrap="square" lIns="91434" tIns="45717" rIns="91434" bIns="45717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3" name="TextBox 14"/>
          <p:cNvSpPr txBox="1"/>
          <p:nvPr/>
        </p:nvSpPr>
        <p:spPr>
          <a:xfrm>
            <a:off x="6726370" y="3535646"/>
            <a:ext cx="1191098" cy="520700"/>
          </a:xfrm>
          <a:prstGeom prst="rect">
            <a:avLst/>
          </a:prstGeom>
          <a:noFill/>
        </p:spPr>
        <p:txBody>
          <a:bodyPr wrap="square" lIns="91434" tIns="45717" rIns="91434" bIns="45717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组织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TextBox 15"/>
          <p:cNvSpPr txBox="1"/>
          <p:nvPr/>
        </p:nvSpPr>
        <p:spPr>
          <a:xfrm>
            <a:off x="8059420" y="2668905"/>
            <a:ext cx="3608705" cy="1936750"/>
          </a:xfrm>
          <a:prstGeom prst="rect">
            <a:avLst/>
          </a:prstGeom>
          <a:noFill/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国企/政府/事业（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办公室政治、工会、忠诚、坚韧、懂事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）</a:t>
            </a: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484849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外企（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欧美、日韩台、规则化、天花板、核心部门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）</a:t>
            </a:r>
            <a:endParaRPr kumimoji="0" lang="en-US" altLang="zh-CN" sz="2000" b="1" i="0" u="none" strike="noStrike" kern="0" cap="none" spc="0" normalizeH="0" baseline="0" noProof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民企（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老板价值观、扁平化、创造力、几何倍数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）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484849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5" name="图片 2" descr="简历前.png"/>
          <p:cNvPicPr>
            <a:picLocks noChangeAspect="1"/>
          </p:cNvPicPr>
          <p:nvPr/>
        </p:nvPicPr>
        <p:blipFill>
          <a:blip r:embed="rId1"/>
          <a:srcRect l="12140" t="8261" r="11145" b="9718"/>
          <a:stretch>
            <a:fillRect/>
          </a:stretch>
        </p:blipFill>
        <p:spPr>
          <a:xfrm>
            <a:off x="661035" y="929640"/>
            <a:ext cx="2837180" cy="4291330"/>
          </a:xfrm>
          <a:prstGeom prst="rect">
            <a:avLst/>
          </a:prstGeom>
          <a:noFill/>
          <a:ln w="9525" cap="flat" cmpd="sng">
            <a:solidFill>
              <a:srgbClr val="294A5A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46" name="图片 45" descr="修改后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230" y="1307407"/>
            <a:ext cx="3014664" cy="3968996"/>
          </a:xfrm>
          <a:prstGeom prst="rect">
            <a:avLst/>
          </a:prstGeom>
          <a:noFill/>
          <a:ln w="9525" cap="flat" cmpd="sng">
            <a:solidFill>
              <a:srgbClr val="294A5A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47" name="Picture 4" descr="e697a0e6a087e9a298_picself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607" y="2708723"/>
            <a:ext cx="2763755" cy="3910542"/>
          </a:xfrm>
          <a:prstGeom prst="rect">
            <a:avLst/>
          </a:prstGeom>
          <a:noFill/>
          <a:ln>
            <a:solidFill>
              <a:srgbClr val="294A5A"/>
            </a:solidFill>
          </a:ln>
        </p:spPr>
      </p:pic>
      <p:pic>
        <p:nvPicPr>
          <p:cNvPr id="48" name="Picture 4" descr="yiyezhijianl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96114" y="2529323"/>
            <a:ext cx="2989526" cy="3910542"/>
          </a:xfrm>
          <a:prstGeom prst="rect">
            <a:avLst/>
          </a:prstGeom>
          <a:noFill/>
          <a:ln>
            <a:solidFill>
              <a:srgbClr val="294A5A"/>
            </a:solidFill>
          </a:ln>
        </p:spPr>
      </p:pic>
    </p:spTree>
  </p:cSld>
  <p:clrMapOvr>
    <a:masterClrMapping/>
  </p:clrMapOvr>
  <p:transition advTm="971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39165" y="1598295"/>
            <a:ext cx="5059680" cy="49860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346200" y="5109845"/>
            <a:ext cx="4390390" cy="27178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27775" y="2454275"/>
            <a:ext cx="512572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/>
              <a:t>         </a:t>
            </a:r>
            <a:r>
              <a:rPr lang="zh-CN" altLang="en-US" sz="2000"/>
              <a:t>学校的就业协议是有保护大家的内容的，这也是作为应届毕业生的好处，</a:t>
            </a:r>
            <a:r>
              <a:rPr lang="zh-CN" altLang="en-US" sz="2000" b="1">
                <a:solidFill>
                  <a:srgbClr val="FF0000"/>
                </a:solidFill>
              </a:rPr>
              <a:t>第四条，当乙方因录用为公务员、升学（留学）、参加国家及地方政府项目（选调生、选聘生、大学生志愿服务西部计划、</a:t>
            </a:r>
            <a:r>
              <a:rPr lang="en-US" altLang="zh-CN" sz="2000" b="1">
                <a:solidFill>
                  <a:srgbClr val="FF0000"/>
                </a:solidFill>
              </a:rPr>
              <a:t>“</a:t>
            </a:r>
            <a:r>
              <a:rPr lang="zh-CN" altLang="en-US" sz="2000" b="1">
                <a:solidFill>
                  <a:srgbClr val="FF0000"/>
                </a:solidFill>
              </a:rPr>
              <a:t>三支一扶</a:t>
            </a:r>
            <a:r>
              <a:rPr lang="en-US" altLang="zh-CN" sz="2000" b="1">
                <a:solidFill>
                  <a:srgbClr val="FF0000"/>
                </a:solidFill>
              </a:rPr>
              <a:t>”</a:t>
            </a:r>
            <a:r>
              <a:rPr lang="zh-CN" altLang="en-US" sz="2000" b="1">
                <a:solidFill>
                  <a:srgbClr val="FF0000"/>
                </a:solidFill>
              </a:rPr>
              <a:t>、农村特岗教师计划、入伍等）就业，而无法履行本协议的，双方另行约定。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33600" y="2971800"/>
            <a:ext cx="78867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谢谢观看！</a:t>
            </a:r>
            <a:endParaRPr lang="zh-CN" altLang="en-US" sz="36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各位同学有问题可以现场交流</a:t>
            </a:r>
            <a:endParaRPr lang="zh-CN" altLang="en-US" sz="36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5.xml><?xml version="1.0" encoding="utf-8"?>
<p:tagLst xmlns:p="http://schemas.openxmlformats.org/presentationml/2006/main">
  <p:tag name="TABLE_ENDDRAG_ORIGIN_RECT" val="863*436"/>
  <p:tag name="TABLE_ENDDRAG_RECT" val="41*83*863*436"/>
</p:tagLst>
</file>

<file path=ppt/tags/tag66.xml><?xml version="1.0" encoding="utf-8"?>
<p:tagLst xmlns:p="http://schemas.openxmlformats.org/presentationml/2006/main">
  <p:tag name="TABLE_ENDDRAG_ORIGIN_RECT" val="924*344"/>
  <p:tag name="TABLE_ENDDRAG_RECT" val="0*96*924*344"/>
</p:tagLst>
</file>

<file path=ppt/tags/tag67.xml><?xml version="1.0" encoding="utf-8"?>
<p:tagLst xmlns:p="http://schemas.openxmlformats.org/presentationml/2006/main">
  <p:tag name="TABLE_ENDDRAG_ORIGIN_RECT" val="917*464"/>
  <p:tag name="TABLE_ENDDRAG_RECT" val="27*55*917*464"/>
</p:tagLst>
</file>

<file path=ppt/tags/tag68.xml><?xml version="1.0" encoding="utf-8"?>
<p:tagLst xmlns:p="http://schemas.openxmlformats.org/presentationml/2006/main">
  <p:tag name="TABLE_ENDDRAG_ORIGIN_RECT" val="898*491"/>
  <p:tag name="TABLE_ENDDRAG_RECT" val="34*43*898*491"/>
</p:tagLst>
</file>

<file path=ppt/tags/tag69.xml><?xml version="1.0" encoding="utf-8"?>
<p:tagLst xmlns:p="http://schemas.openxmlformats.org/presentationml/2006/main">
  <p:tag name="KSO_WM_UNIT_TABLE_BEAUTIFY" val="smartTable{ef7507ca-c78d-4786-98bc-7736d918ded3}"/>
  <p:tag name="TABLE_SKINIDX" val="2"/>
  <p:tag name="TABLE_ENCOLOR" val="#FFFFFF"/>
  <p:tag name="TABLE_EMPHASIZE_COLOR" val="9293731"/>
  <p:tag name="TABLE_COLORIDX" val="i"/>
  <p:tag name="TABLE_ENDDRAG_ORIGIN_RECT" val="895*390"/>
  <p:tag name="TABLE_ENDDRAG_RECT" val="41*60*895*390"/>
</p:tagLst>
</file>

<file path=ppt/tags/tag70.xml><?xml version="1.0" encoding="utf-8"?>
<p:tagLst xmlns:p="http://schemas.openxmlformats.org/presentationml/2006/main">
  <p:tag name="KSO_WM_UNIT_TABLE_BEAUTIFY" val="smartTable{cadf19a6-d29e-4794-9549-69a1b85c7246}"/>
  <p:tag name="TABLE_ENDDRAG_ORIGIN_RECT" val="769*243"/>
  <p:tag name="TABLE_ENDDRAG_RECT" val="76*204*769*243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UNIT_TABLE_BEAUTIFY" val="smartTable{1fa3ee43-a45a-44a8-a427-4112143b55f3}"/>
  <p:tag name="TABLE_ENDDRAG_ORIGIN_RECT" val="856*337"/>
  <p:tag name="TABLE_ENDDRAG_RECT" val="50*156*856*337"/>
  <p:tag name="TABLE_EMPHASIZE_COLOR" val="240117"/>
  <p:tag name="TABLE_SKINIDX" val="0"/>
  <p:tag name="TABLE_COLORIDX" val="2"/>
  <p:tag name="TABLE_COLOR_RGB" val="0x000000*0xFFFFFF*0x212121*0xFFFFFF*0x03A9F5*0x00BCD5*0x009788*0x4CB050*0x8CC34B*0xCDDC39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TABLE_ENDDRAG_ORIGIN_RECT" val="517*366"/>
  <p:tag name="TABLE_ENDDRAG_RECT" val="31*163*517*366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29&quot;:[50000076],&quot;65&quot;:[20205081]}"/>
</p:tagLst>
</file>

<file path=ppt/tags/tag77.xml><?xml version="1.0" encoding="utf-8"?>
<p:tagLst xmlns:p="http://schemas.openxmlformats.org/presentationml/2006/main">
  <p:tag name="KSO_WM_UNIT_TABLE_BEAUTIFY" val="smartTable{5d40bd34-9537-4c54-bea3-cdd21649b15a}"/>
  <p:tag name="TABLE_ENDDRAG_ORIGIN_RECT" val="675*396"/>
  <p:tag name="TABLE_ENDDRAG_RECT" val="259*133*675*396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TABLE_ENDDRAG_ORIGIN_RECT" val="885*324"/>
  <p:tag name="TABLE_ENDDRAG_RECT" val="42*178*885*324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TABLE_BEAUTIFY" val="smartTable{d4b37098-94cd-4c41-9965-75b406ffb92e}"/>
  <p:tag name="TABLE_ENDDRAG_ORIGIN_RECT" val="903*340"/>
  <p:tag name="TABLE_ENDDRAG_RECT" val="39*171*903*340"/>
</p:tagLst>
</file>

<file path=ppt/tags/tag9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1.xml><?xml version="1.0" encoding="utf-8"?>
<p:tagLst xmlns:p="http://schemas.openxmlformats.org/presentationml/2006/main">
  <p:tag name="KSO_WM_UNIT_TABLE_BEAUTIFY" val="smartTable{658353ea-4721-4b8e-b27a-92ad94879d3b}"/>
  <p:tag name="TABLE_ENDDRAG_ORIGIN_RECT" val="889*329"/>
  <p:tag name="TABLE_ENDDRAG_RECT" val="34*182*889*329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TABLE_BEAUTIFY" val="smartTable{5223263b-defb-4c81-a355-9ab9b818e4e5}"/>
  <p:tag name="TABLE_ENDDRAG_ORIGIN_RECT" val="565*352"/>
  <p:tag name="TABLE_ENDDRAG_RECT" val="367*150*565*352"/>
  <p:tag name="TABLE_EMPHASIZE_COLOR" val="240117"/>
  <p:tag name="TABLE_SKINIDX" val="0"/>
  <p:tag name="TABLE_COLORIDX" val="2"/>
  <p:tag name="TABLE_COLOR_RGB" val="0x000000*0xFFFFFF*0x212121*0xFFFFFF*0x03A9F5*0x00BCD5*0x009788*0x4CB050*0x8CC34B*0xCDDC39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6.xml><?xml version="1.0" encoding="utf-8"?>
<p:tagLst xmlns:p="http://schemas.openxmlformats.org/presentationml/2006/main">
  <p:tag name="KSO_WM_UNIT_TABLE_BEAUTIFY" val="smartTable{b11adc31-1d90-4d03-a57b-d2ad8977cc22}"/>
  <p:tag name="TABLE_EMPHASIZE_COLOR" val="240117"/>
  <p:tag name="TABLE_SKINIDX" val="0"/>
  <p:tag name="TABLE_COLORIDX" val="2"/>
  <p:tag name="TABLE_COLOR_RGB" val="0x000000*0xFFFFFF*0x212121*0xFFFFFF*0x03A9F5*0x00BCD5*0x009788*0x4CB050*0x8CC34B*0xCDDC39"/>
  <p:tag name="TABLE_ENDDRAG_ORIGIN_RECT" val="587*330"/>
  <p:tag name="TABLE_ENDDRAG_RECT" val="165*148*587*330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8.xml><?xml version="1.0" encoding="utf-8"?>
<p:tagLst xmlns:p="http://schemas.openxmlformats.org/presentationml/2006/main">
  <p:tag name="KSO_WM_UNIT_TABLE_BEAUTIFY" val="smartTable{db193bac-9596-4872-8014-d089e4c76db8}"/>
  <p:tag name="TABLE_ENDDRAG_ORIGIN_RECT" val="928*133"/>
  <p:tag name="TABLE_ENDDRAG_RECT" val="13*97*928*133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1.xml><?xml version="1.0" encoding="utf-8"?>
<p:tagLst xmlns:p="http://schemas.openxmlformats.org/presentationml/2006/main">
  <p:tag name="KSO_WPP_MARK_KEY" val="a48f6441-6d1e-4ea8-b2b8-a37048bcd884"/>
  <p:tag name="COMMONDATA" val="eyJoZGlkIjoiYjA4OTBlYTRmZDJjZmRmMmFiMTQwOGMzYWUzMThkZDIifQ=="/>
  <p:tag name="commondata" val="eyJoZGlkIjoiMWE1YTFhNWZlOTVhZGExNDk2OGJhYjZiZDE5MzUwM2UifQ=="/>
  <p:tag name="resource_record_key" val="{&quot;29&quot;:[50000076],&quot;65&quot;:[20205081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11501</Words>
  <Application>WPS 演示</Application>
  <PresentationFormat>宽屏</PresentationFormat>
  <Paragraphs>4083</Paragraphs>
  <Slides>29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5" baseType="lpstr">
      <vt:lpstr>Arial</vt:lpstr>
      <vt:lpstr>宋体</vt:lpstr>
      <vt:lpstr>Wingdings</vt:lpstr>
      <vt:lpstr>Wingdings</vt:lpstr>
      <vt:lpstr>微软雅黑</vt:lpstr>
      <vt:lpstr>思源黑体 HW Regular</vt:lpstr>
      <vt:lpstr>黑体</vt:lpstr>
      <vt:lpstr>Arial</vt:lpstr>
      <vt:lpstr>Arial Unicode MS</vt:lpstr>
      <vt:lpstr>Calibri</vt:lpstr>
      <vt:lpstr>汉仪秀英体简</vt:lpstr>
      <vt:lpstr>Times New Roman</vt:lpstr>
      <vt:lpstr>zihun59hao-chuangcuhei</vt:lpstr>
      <vt:lpstr>仿宋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李若萌</cp:lastModifiedBy>
  <cp:revision>212</cp:revision>
  <dcterms:created xsi:type="dcterms:W3CDTF">2019-06-19T02:08:00Z</dcterms:created>
  <dcterms:modified xsi:type="dcterms:W3CDTF">2025-02-28T03:35:16Z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5A9ACCCC2D234AAE8D64C888B46069EC_13</vt:lpwstr>
  </property>
</Properties>
</file>