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308" r:id="rId3"/>
    <p:sldId id="328" r:id="rId4"/>
    <p:sldId id="333" r:id="rId5"/>
    <p:sldId id="334" r:id="rId6"/>
    <p:sldId id="335" r:id="rId7"/>
    <p:sldId id="361" r:id="rId8"/>
    <p:sldId id="342" r:id="rId9"/>
    <p:sldId id="360" r:id="rId10"/>
    <p:sldId id="343" r:id="rId11"/>
    <p:sldId id="351" r:id="rId12"/>
    <p:sldId id="350" r:id="rId13"/>
    <p:sldId id="347" r:id="rId14"/>
    <p:sldId id="353" r:id="rId15"/>
    <p:sldId id="355" r:id="rId16"/>
    <p:sldId id="357" r:id="rId17"/>
    <p:sldId id="323"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5FD"/>
    <a:srgbClr val="84006A"/>
    <a:srgbClr val="8500A6"/>
    <a:srgbClr val="2193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72"/>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2025/9/17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2025/9/17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1.xml"/><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tags" Target="../tags/tag2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tags" Target="../tags/tag2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tags" Target="../tags/tag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ctrTitle"/>
          </p:nvPr>
        </p:nvSpPr>
        <p:spPr/>
        <p:txBody>
          <a:bodyPr/>
          <a:lstStyle/>
          <a:p>
            <a:endParaRPr lang="zh-CN" altLang="en-US"/>
          </a:p>
        </p:txBody>
      </p:sp>
      <p:sp>
        <p:nvSpPr>
          <p:cNvPr id="9" name="副标题 8"/>
          <p:cNvSpPr>
            <a:spLocks noGrp="1"/>
          </p:cNvSpPr>
          <p:nvPr>
            <p:ph type="subTitle" idx="1"/>
          </p:nvPr>
        </p:nvSpPr>
        <p:spPr/>
        <p:txBody>
          <a:bodyPr/>
          <a:lstStyle/>
          <a:p>
            <a:endParaRPr lang="zh-CN" altLang="en-US"/>
          </a:p>
        </p:txBody>
      </p:sp>
      <p:pic>
        <p:nvPicPr>
          <p:cNvPr id="2" name="图片 1" descr="G:\新建文件夹\配图\1-03.png1-03"/>
          <p:cNvPicPr>
            <a:picLocks noChangeAspect="1"/>
          </p:cNvPicPr>
          <p:nvPr/>
        </p:nvPicPr>
        <p:blipFill>
          <a:blip r:embed="rId3"/>
          <a:srcRect/>
          <a:stretch>
            <a:fillRect/>
          </a:stretch>
        </p:blipFill>
        <p:spPr>
          <a:xfrm>
            <a:off x="-16827" y="14605"/>
            <a:ext cx="12225655" cy="6877685"/>
          </a:xfrm>
          <a:prstGeom prst="rect">
            <a:avLst/>
          </a:prstGeom>
        </p:spPr>
      </p:pic>
      <p:sp>
        <p:nvSpPr>
          <p:cNvPr id="6" name="文本框 5"/>
          <p:cNvSpPr txBox="1"/>
          <p:nvPr/>
        </p:nvSpPr>
        <p:spPr>
          <a:xfrm>
            <a:off x="8214995" y="3392170"/>
            <a:ext cx="3352165" cy="521970"/>
          </a:xfrm>
          <a:prstGeom prst="rect">
            <a:avLst/>
          </a:prstGeom>
          <a:noFill/>
        </p:spPr>
        <p:txBody>
          <a:bodyPr wrap="square" rtlCol="0">
            <a:spAutoFit/>
          </a:bodyPr>
          <a:lstStyle/>
          <a:p>
            <a:pPr algn="r"/>
            <a:r>
              <a:rPr lang="zh-CN" altLang="en-US" sz="2800">
                <a:solidFill>
                  <a:srgbClr val="84006A"/>
                </a:solidFill>
                <a:latin typeface="微软雅黑" panose="020B0503020204020204" charset="-122"/>
                <a:ea typeface="微软雅黑" panose="020B0503020204020204" charset="-122"/>
              </a:rPr>
              <a:t>南开大学化学学院</a:t>
            </a:r>
          </a:p>
        </p:txBody>
      </p:sp>
      <p:sp>
        <p:nvSpPr>
          <p:cNvPr id="7" name="文本框 6"/>
          <p:cNvSpPr txBox="1"/>
          <p:nvPr/>
        </p:nvSpPr>
        <p:spPr>
          <a:xfrm>
            <a:off x="6223819" y="3876675"/>
            <a:ext cx="5384616" cy="892552"/>
          </a:xfrm>
          <a:prstGeom prst="rect">
            <a:avLst/>
          </a:prstGeom>
          <a:noFill/>
        </p:spPr>
        <p:txBody>
          <a:bodyPr wrap="square" rtlCol="0">
            <a:spAutoFit/>
          </a:bodyPr>
          <a:lstStyle/>
          <a:p>
            <a:pPr algn="r"/>
            <a:r>
              <a:rPr lang="zh-CN" altLang="en-US" sz="5200" b="1" dirty="0">
                <a:solidFill>
                  <a:srgbClr val="84006A"/>
                </a:solidFill>
                <a:latin typeface="微软雅黑" panose="020B0503020204020204" charset="-122"/>
                <a:ea typeface="微软雅黑" panose="020B0503020204020204" charset="-122"/>
              </a:rPr>
              <a:t>化学伯苓班介绍</a:t>
            </a:r>
          </a:p>
        </p:txBody>
      </p:sp>
      <p:sp>
        <p:nvSpPr>
          <p:cNvPr id="11" name="文本框 10"/>
          <p:cNvSpPr txBox="1"/>
          <p:nvPr/>
        </p:nvSpPr>
        <p:spPr>
          <a:xfrm>
            <a:off x="7813675" y="6051550"/>
            <a:ext cx="3756660" cy="460375"/>
          </a:xfrm>
          <a:prstGeom prst="rect">
            <a:avLst/>
          </a:prstGeom>
          <a:noFill/>
        </p:spPr>
        <p:txBody>
          <a:bodyPr wrap="none" rtlCol="0">
            <a:spAutoFit/>
          </a:bodyPr>
          <a:lstStyle/>
          <a:p>
            <a:pPr algn="l"/>
            <a:r>
              <a:rPr lang="zh-CN" altLang="en-US" sz="2400">
                <a:solidFill>
                  <a:srgbClr val="84006A"/>
                </a:solidFill>
                <a:latin typeface="Arial" panose="020B0604020202020204" pitchFamily="34" charset="0"/>
                <a:cs typeface="Arial" panose="020B0604020202020204" pitchFamily="34" charset="0"/>
              </a:rPr>
              <a:t>http://chem.nankai.edu.cn/  </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sp>
        <p:nvSpPr>
          <p:cNvPr id="7" name="副标题 42"/>
          <p:cNvSpPr>
            <a:spLocks noGrp="1"/>
          </p:cNvSpPr>
          <p:nvPr/>
        </p:nvSpPr>
        <p:spPr>
          <a:xfrm>
            <a:off x="832802" y="1757363"/>
            <a:ext cx="10534015" cy="39158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457200" algn="just">
              <a:lnSpc>
                <a:spcPct val="200000"/>
              </a:lnSpc>
            </a:pPr>
            <a:r>
              <a:rPr lang="zh-CN" altLang="en-US" dirty="0">
                <a:latin typeface="微软雅黑" panose="020B0503020204020204" charset="-122"/>
                <a:ea typeface="微软雅黑" panose="020B0503020204020204" charset="-122"/>
                <a:cs typeface="微软雅黑" panose="020B0503020204020204" charset="-122"/>
              </a:rPr>
              <a:t>伯苓班是教育部“基础学科拔尖学生培养试验计划”在南开化学的具体实施，实行导师制、小班化、个性化、国际化的培养模式，为拔尖学生单独制定培养方案，旨在培养化学相关领域的杰出人才。新生入学后，伯苓班将面向全校新生选拔学生，培养过程中采取动态进出机制，最后留下的伯苓拔尖班学生都具有推荐免试攻读研究生资格。</a:t>
            </a:r>
            <a:endParaRPr dirty="0">
              <a:latin typeface="微软雅黑" panose="020B0503020204020204" charset="-122"/>
              <a:ea typeface="微软雅黑" panose="020B0503020204020204" charset="-122"/>
              <a:cs typeface="微软雅黑" panose="020B0503020204020204" charset="-122"/>
            </a:endParaRPr>
          </a:p>
        </p:txBody>
      </p:sp>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3265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简介</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sp>
        <p:nvSpPr>
          <p:cNvPr id="7" name="副标题 42"/>
          <p:cNvSpPr>
            <a:spLocks noGrp="1"/>
          </p:cNvSpPr>
          <p:nvPr/>
        </p:nvSpPr>
        <p:spPr>
          <a:xfrm>
            <a:off x="870585" y="1406013"/>
            <a:ext cx="10534015" cy="43295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lnSpc>
                <a:spcPct val="150000"/>
              </a:lnSpc>
              <a:spcBef>
                <a:spcPts val="600"/>
              </a:spcBef>
              <a:buClr>
                <a:srgbClr val="FF0000"/>
              </a:buClr>
              <a:buFont typeface="Wingdings" panose="05000000000000000000" charset="0"/>
              <a:buChar char="Ø"/>
            </a:pPr>
            <a:r>
              <a:rPr lang="zh-CN" altLang="en-US" sz="2800" dirty="0">
                <a:latin typeface="+mn-ea"/>
              </a:rPr>
              <a:t>培养具有强烈的爱国主义情怀、高度的社会责任感、执着的科学探索精神</a:t>
            </a:r>
          </a:p>
          <a:p>
            <a:pPr marL="285750" indent="-285750" algn="l" fontAlgn="auto">
              <a:lnSpc>
                <a:spcPct val="150000"/>
              </a:lnSpc>
              <a:spcBef>
                <a:spcPts val="600"/>
              </a:spcBef>
              <a:buClr>
                <a:srgbClr val="FF0000"/>
              </a:buClr>
              <a:buFont typeface="Wingdings" panose="05000000000000000000" charset="0"/>
              <a:buChar char="Ø"/>
            </a:pPr>
            <a:r>
              <a:rPr lang="zh-CN" altLang="en-US" sz="2800" dirty="0">
                <a:latin typeface="+mn-ea"/>
              </a:rPr>
              <a:t>能够服务国家重大需求、探索科学重大问题</a:t>
            </a:r>
          </a:p>
          <a:p>
            <a:pPr marL="285750" indent="-285750" algn="l" fontAlgn="auto">
              <a:lnSpc>
                <a:spcPct val="150000"/>
              </a:lnSpc>
              <a:spcBef>
                <a:spcPts val="600"/>
              </a:spcBef>
              <a:buClr>
                <a:srgbClr val="FF0000"/>
              </a:buClr>
              <a:buFont typeface="Wingdings" panose="05000000000000000000" charset="0"/>
              <a:buChar char="Ø"/>
            </a:pPr>
            <a:r>
              <a:rPr lang="zh-CN" altLang="en-US" sz="2800" dirty="0">
                <a:latin typeface="+mn-ea"/>
              </a:rPr>
              <a:t>“公能”素质和“创新能力”兼备、南开特色鲜明</a:t>
            </a:r>
            <a:endParaRPr lang="en-US" altLang="zh-CN" sz="2800" dirty="0">
              <a:latin typeface="+mn-ea"/>
            </a:endParaRPr>
          </a:p>
          <a:p>
            <a:pPr marL="285750" indent="-285750" algn="l" fontAlgn="auto">
              <a:lnSpc>
                <a:spcPct val="150000"/>
              </a:lnSpc>
              <a:spcBef>
                <a:spcPts val="600"/>
              </a:spcBef>
              <a:buClr>
                <a:srgbClr val="FF0000"/>
              </a:buClr>
              <a:buFont typeface="Wingdings" panose="05000000000000000000" charset="0"/>
              <a:buChar char="Ø"/>
            </a:pPr>
            <a:r>
              <a:rPr lang="zh-CN" altLang="en-US" sz="2800" dirty="0">
                <a:latin typeface="+mn-ea"/>
              </a:rPr>
              <a:t>化学领域高水平领军人才并逐步跻身国际一流科学家行列</a:t>
            </a:r>
          </a:p>
        </p:txBody>
      </p:sp>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目标定位</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59912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4" name="矩形 3"/>
          <p:cNvSpPr/>
          <p:nvPr/>
        </p:nvSpPr>
        <p:spPr>
          <a:xfrm>
            <a:off x="1111045" y="1305342"/>
            <a:ext cx="10510684" cy="4524315"/>
          </a:xfrm>
          <a:prstGeom prst="rect">
            <a:avLst/>
          </a:prstGeom>
        </p:spPr>
        <p:txBody>
          <a:bodyPr wrap="square">
            <a:spAutoFit/>
          </a:bodyPr>
          <a:lstStyle/>
          <a:p>
            <a:pPr algn="just">
              <a:lnSpc>
                <a:spcPct val="150000"/>
              </a:lnSpc>
              <a:spcBef>
                <a:spcPct val="0"/>
              </a:spcBef>
              <a:buClr>
                <a:srgbClr val="FF0000"/>
              </a:buClr>
              <a:buFont typeface="Wingdings" panose="05000000000000000000" pitchFamily="2" charset="2"/>
              <a:buChar char="Ø"/>
            </a:pPr>
            <a:r>
              <a:rPr lang="zh-CN" altLang="en-US" sz="2400" dirty="0">
                <a:solidFill>
                  <a:srgbClr val="0000FF"/>
                </a:solidFill>
                <a:latin typeface="+mn-ea"/>
              </a:rPr>
              <a:t>专业必修课基本在两年内修完</a:t>
            </a:r>
            <a:endParaRPr lang="en-US" altLang="zh-CN" sz="2400" dirty="0">
              <a:solidFill>
                <a:srgbClr val="0000FF"/>
              </a:solidFill>
              <a:latin typeface="+mn-ea"/>
            </a:endParaRPr>
          </a:p>
          <a:p>
            <a:pPr algn="just">
              <a:lnSpc>
                <a:spcPct val="150000"/>
              </a:lnSpc>
              <a:spcBef>
                <a:spcPct val="0"/>
              </a:spcBef>
              <a:buClr>
                <a:srgbClr val="FF0000"/>
              </a:buClr>
              <a:buFont typeface="Wingdings" panose="05000000000000000000" pitchFamily="2" charset="2"/>
              <a:buChar char="Ø"/>
            </a:pPr>
            <a:r>
              <a:rPr lang="zh-CN" altLang="en-US" sz="2400" dirty="0">
                <a:latin typeface="+mn-ea"/>
              </a:rPr>
              <a:t> 单独小班上课，配备一流教师</a:t>
            </a:r>
            <a:endParaRPr lang="en-US" altLang="zh-CN" sz="2400" dirty="0">
              <a:latin typeface="+mn-ea"/>
            </a:endParaRPr>
          </a:p>
          <a:p>
            <a:pPr algn="just">
              <a:lnSpc>
                <a:spcPct val="150000"/>
              </a:lnSpc>
              <a:spcBef>
                <a:spcPct val="0"/>
              </a:spcBef>
              <a:buClr>
                <a:srgbClr val="FF0000"/>
              </a:buClr>
              <a:buFont typeface="Wingdings" panose="05000000000000000000" pitchFamily="2" charset="2"/>
              <a:buChar char="Ø"/>
            </a:pPr>
            <a:r>
              <a:rPr lang="zh-CN" altLang="en-US" sz="2400" dirty="0">
                <a:latin typeface="+mn-ea"/>
              </a:rPr>
              <a:t>每月</a:t>
            </a:r>
            <a:r>
              <a:rPr lang="en-US" altLang="zh-CN" sz="2400" dirty="0">
                <a:latin typeface="+mn-ea"/>
              </a:rPr>
              <a:t>1</a:t>
            </a:r>
            <a:r>
              <a:rPr lang="zh-CN" altLang="en-US" sz="2400" dirty="0">
                <a:latin typeface="+mn-ea"/>
              </a:rPr>
              <a:t>次伯苓讲座</a:t>
            </a:r>
            <a:r>
              <a:rPr lang="en-US" altLang="zh-CN" sz="2400" dirty="0">
                <a:latin typeface="+mn-ea"/>
              </a:rPr>
              <a:t>(</a:t>
            </a:r>
            <a:r>
              <a:rPr lang="zh-CN" altLang="en-US" sz="2400" dirty="0">
                <a:solidFill>
                  <a:srgbClr val="0000FF"/>
                </a:solidFill>
                <a:latin typeface="+mn-ea"/>
              </a:rPr>
              <a:t>固定周五晚上</a:t>
            </a:r>
            <a:r>
              <a:rPr lang="en-US" altLang="zh-CN" sz="2400" dirty="0">
                <a:latin typeface="+mn-ea"/>
              </a:rPr>
              <a:t>)</a:t>
            </a:r>
          </a:p>
          <a:p>
            <a:pPr algn="just">
              <a:lnSpc>
                <a:spcPct val="150000"/>
              </a:lnSpc>
              <a:spcBef>
                <a:spcPct val="0"/>
              </a:spcBef>
              <a:buClr>
                <a:srgbClr val="FF0000"/>
              </a:buClr>
              <a:buFont typeface="Wingdings" panose="05000000000000000000" pitchFamily="2" charset="2"/>
              <a:buChar char="Ø"/>
            </a:pPr>
            <a:r>
              <a:rPr lang="en-US" altLang="zh-CN" sz="2400" dirty="0">
                <a:latin typeface="+mn-ea"/>
              </a:rPr>
              <a:t> </a:t>
            </a:r>
            <a:r>
              <a:rPr lang="zh-CN" altLang="en-US" sz="2400" dirty="0">
                <a:latin typeface="+mn-ea"/>
              </a:rPr>
              <a:t>定期组织到科研院所和高校参观交流</a:t>
            </a:r>
            <a:endParaRPr lang="en-US" altLang="zh-CN" sz="2400" dirty="0">
              <a:latin typeface="+mn-ea"/>
            </a:endParaRPr>
          </a:p>
          <a:p>
            <a:pPr algn="just">
              <a:lnSpc>
                <a:spcPct val="150000"/>
              </a:lnSpc>
              <a:spcBef>
                <a:spcPct val="0"/>
              </a:spcBef>
              <a:buClr>
                <a:srgbClr val="FF0000"/>
              </a:buClr>
              <a:buFont typeface="Wingdings" panose="05000000000000000000" pitchFamily="2" charset="2"/>
              <a:buChar char="Ø"/>
            </a:pPr>
            <a:r>
              <a:rPr lang="en-US" altLang="zh-CN" sz="2400" dirty="0">
                <a:latin typeface="+mn-ea"/>
              </a:rPr>
              <a:t> </a:t>
            </a:r>
            <a:r>
              <a:rPr lang="zh-CN" altLang="en-US" sz="2400" dirty="0">
                <a:latin typeface="+mn-ea"/>
              </a:rPr>
              <a:t>资助出国交流交换学习，资助参加学术会议</a:t>
            </a:r>
            <a:endParaRPr lang="en-US" altLang="zh-CN" sz="2400" dirty="0">
              <a:latin typeface="+mn-ea"/>
            </a:endParaRPr>
          </a:p>
          <a:p>
            <a:pPr algn="just">
              <a:lnSpc>
                <a:spcPct val="150000"/>
              </a:lnSpc>
              <a:spcBef>
                <a:spcPct val="0"/>
              </a:spcBef>
              <a:buClr>
                <a:srgbClr val="FF0000"/>
              </a:buClr>
              <a:buFont typeface="Wingdings" panose="05000000000000000000" pitchFamily="2" charset="2"/>
              <a:buChar char="Ø"/>
            </a:pPr>
            <a:r>
              <a:rPr lang="zh-CN" altLang="en-US" sz="2400" dirty="0">
                <a:latin typeface="+mn-ea"/>
              </a:rPr>
              <a:t> 实行动态进出机制，两年后保留</a:t>
            </a:r>
            <a:r>
              <a:rPr lang="en-US" altLang="zh-CN" sz="2400" dirty="0">
                <a:solidFill>
                  <a:srgbClr val="FF0000"/>
                </a:solidFill>
                <a:latin typeface="+mn-ea"/>
              </a:rPr>
              <a:t>30</a:t>
            </a:r>
            <a:r>
              <a:rPr lang="zh-CN" altLang="en-US" sz="2400" dirty="0">
                <a:latin typeface="+mn-ea"/>
              </a:rPr>
              <a:t>人左右</a:t>
            </a:r>
          </a:p>
          <a:p>
            <a:pPr algn="just">
              <a:lnSpc>
                <a:spcPct val="150000"/>
              </a:lnSpc>
              <a:spcBef>
                <a:spcPct val="0"/>
              </a:spcBef>
              <a:buClr>
                <a:srgbClr val="FF0000"/>
              </a:buClr>
              <a:buFont typeface="Wingdings" panose="05000000000000000000" pitchFamily="2" charset="2"/>
              <a:buChar char="Ø"/>
            </a:pPr>
            <a:r>
              <a:rPr lang="en-US" altLang="zh-CN" sz="2400" dirty="0">
                <a:latin typeface="+mn-ea"/>
              </a:rPr>
              <a:t> </a:t>
            </a:r>
            <a:r>
              <a:rPr lang="zh-CN" altLang="en-US" sz="2400" dirty="0">
                <a:latin typeface="+mn-ea"/>
              </a:rPr>
              <a:t>大二以后，按研究生模式配备导师，进行科研活动</a:t>
            </a:r>
            <a:endParaRPr lang="en-US" altLang="zh-CN" sz="2400" dirty="0">
              <a:latin typeface="+mn-ea"/>
            </a:endParaRPr>
          </a:p>
          <a:p>
            <a:pPr algn="just">
              <a:lnSpc>
                <a:spcPct val="150000"/>
              </a:lnSpc>
              <a:spcBef>
                <a:spcPct val="0"/>
              </a:spcBef>
              <a:buClr>
                <a:srgbClr val="FF0000"/>
              </a:buClr>
              <a:buFont typeface="Wingdings" panose="05000000000000000000" pitchFamily="2" charset="2"/>
              <a:buChar char="Ø"/>
            </a:pPr>
            <a:r>
              <a:rPr lang="zh-CN" altLang="en-US" sz="2400" dirty="0">
                <a:latin typeface="+mn-ea"/>
              </a:rPr>
              <a:t> 毕业生</a:t>
            </a:r>
            <a:r>
              <a:rPr lang="zh-CN" altLang="en-US" sz="2400" dirty="0">
                <a:solidFill>
                  <a:srgbClr val="FF0000"/>
                </a:solidFill>
                <a:latin typeface="+mn-ea"/>
              </a:rPr>
              <a:t>全部</a:t>
            </a:r>
            <a:r>
              <a:rPr lang="zh-CN" altLang="en-US" sz="2400" dirty="0">
                <a:latin typeface="+mn-ea"/>
              </a:rPr>
              <a:t>具有推荐免试攻读研究生资格</a:t>
            </a:r>
            <a:endParaRPr lang="en-US" altLang="zh-CN" sz="2400" dirty="0">
              <a:latin typeface="+mn-ea"/>
            </a:endParaRPr>
          </a:p>
        </p:txBody>
      </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768495"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培养方案</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2609351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321375"/>
            <a:ext cx="12198985" cy="4053902"/>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4" name="矩形 3"/>
          <p:cNvSpPr/>
          <p:nvPr/>
        </p:nvSpPr>
        <p:spPr>
          <a:xfrm>
            <a:off x="1275108" y="1857395"/>
            <a:ext cx="9682423" cy="1938992"/>
          </a:xfrm>
          <a:prstGeom prst="rect">
            <a:avLst/>
          </a:prstGeom>
        </p:spPr>
        <p:txBody>
          <a:bodyPr wrap="square">
            <a:spAutoFit/>
          </a:bodyPr>
          <a:lstStyle/>
          <a:p>
            <a:pPr marL="2158946" indent="-2158946" algn="just">
              <a:lnSpc>
                <a:spcPct val="150000"/>
              </a:lnSpc>
              <a:defRPr/>
            </a:pPr>
            <a:r>
              <a:rPr lang="zh-CN" altLang="en-US" sz="2000" dirty="0">
                <a:solidFill>
                  <a:srgbClr val="0000FF"/>
                </a:solidFill>
                <a:latin typeface="+mn-ea"/>
                <a:sym typeface="+mn-ea"/>
              </a:rPr>
              <a:t>选拨对象</a:t>
            </a:r>
            <a:r>
              <a:rPr lang="zh-CN" altLang="en-US" sz="2000" dirty="0">
                <a:latin typeface="+mn-ea"/>
                <a:sym typeface="+mn-ea"/>
              </a:rPr>
              <a:t>：南开大学新生，自愿报名。</a:t>
            </a:r>
            <a:endParaRPr lang="en-US" altLang="zh-CN" sz="2000" dirty="0">
              <a:latin typeface="+mn-ea"/>
              <a:sym typeface="+mn-ea"/>
            </a:endParaRPr>
          </a:p>
          <a:p>
            <a:pPr algn="just">
              <a:lnSpc>
                <a:spcPct val="150000"/>
              </a:lnSpc>
              <a:defRPr/>
            </a:pPr>
            <a:r>
              <a:rPr lang="zh-CN" altLang="en-US" sz="2000" dirty="0">
                <a:solidFill>
                  <a:srgbClr val="0000FF"/>
                </a:solidFill>
                <a:latin typeface="+mn-ea"/>
                <a:sym typeface="+mn-ea"/>
              </a:rPr>
              <a:t>选拨办法</a:t>
            </a:r>
            <a:r>
              <a:rPr lang="zh-CN" altLang="en-US" sz="2000" dirty="0">
                <a:latin typeface="+mn-ea"/>
                <a:sym typeface="+mn-ea"/>
              </a:rPr>
              <a:t>：笔试</a:t>
            </a:r>
            <a:r>
              <a:rPr lang="en-US" altLang="zh-CN" sz="2000" dirty="0">
                <a:latin typeface="+mn-ea"/>
                <a:sym typeface="+mn-ea"/>
              </a:rPr>
              <a:t>+</a:t>
            </a:r>
            <a:r>
              <a:rPr lang="zh-CN" altLang="en-US" sz="2000" dirty="0">
                <a:latin typeface="+mn-ea"/>
                <a:sym typeface="+mn-ea"/>
              </a:rPr>
              <a:t>面试</a:t>
            </a:r>
            <a:endParaRPr lang="en-US" altLang="zh-CN" sz="2000" dirty="0">
              <a:latin typeface="+mn-ea"/>
              <a:sym typeface="+mn-ea"/>
            </a:endParaRPr>
          </a:p>
          <a:p>
            <a:pPr algn="just">
              <a:lnSpc>
                <a:spcPct val="150000"/>
              </a:lnSpc>
              <a:defRPr/>
            </a:pPr>
            <a:r>
              <a:rPr lang="zh-CN" altLang="en-US" sz="2000" dirty="0">
                <a:solidFill>
                  <a:srgbClr val="0000FF"/>
                </a:solidFill>
                <a:latin typeface="+mn-ea"/>
                <a:sym typeface="+mn-ea"/>
              </a:rPr>
              <a:t>笔试科目</a:t>
            </a:r>
            <a:r>
              <a:rPr lang="zh-CN" altLang="en-US" sz="2000" dirty="0">
                <a:latin typeface="+mn-ea"/>
                <a:sym typeface="+mn-ea"/>
              </a:rPr>
              <a:t>：英语、数学。根据笔试成绩</a:t>
            </a:r>
            <a:r>
              <a:rPr lang="zh-CN" altLang="en-US" sz="2000" dirty="0" smtClean="0">
                <a:latin typeface="+mn-ea"/>
                <a:sym typeface="+mn-ea"/>
              </a:rPr>
              <a:t>划定分数线</a:t>
            </a:r>
            <a:r>
              <a:rPr lang="zh-CN" altLang="en-US" sz="2000" dirty="0">
                <a:latin typeface="+mn-ea"/>
                <a:sym typeface="+mn-ea"/>
              </a:rPr>
              <a:t>，确定面试名单</a:t>
            </a:r>
            <a:endParaRPr lang="en-US" altLang="zh-CN" sz="2000" dirty="0">
              <a:latin typeface="+mn-ea"/>
              <a:sym typeface="+mn-ea"/>
            </a:endParaRPr>
          </a:p>
          <a:p>
            <a:pPr algn="just">
              <a:lnSpc>
                <a:spcPct val="150000"/>
              </a:lnSpc>
              <a:defRPr/>
            </a:pPr>
            <a:r>
              <a:rPr lang="zh-CN" altLang="en-US" sz="2000" dirty="0">
                <a:solidFill>
                  <a:srgbClr val="2825FD"/>
                </a:solidFill>
                <a:latin typeface="+mn-ea"/>
                <a:sym typeface="+mn-ea"/>
              </a:rPr>
              <a:t>综合素质面试</a:t>
            </a:r>
            <a:r>
              <a:rPr lang="zh-CN" altLang="en-US" sz="2000" dirty="0" smtClean="0">
                <a:latin typeface="+mn-ea"/>
                <a:sym typeface="+mn-ea"/>
              </a:rPr>
              <a:t>：</a:t>
            </a:r>
            <a:r>
              <a:rPr lang="zh-CN" altLang="en-US" sz="2000" b="1" dirty="0" smtClean="0">
                <a:solidFill>
                  <a:srgbClr val="FF0000"/>
                </a:solidFill>
                <a:latin typeface="+mn-ea"/>
                <a:sym typeface="+mn-ea"/>
              </a:rPr>
              <a:t>根据综合面试</a:t>
            </a:r>
            <a:r>
              <a:rPr lang="zh-CN" altLang="en-US" sz="2000" b="1" dirty="0">
                <a:solidFill>
                  <a:srgbClr val="FF0000"/>
                </a:solidFill>
                <a:latin typeface="+mn-ea"/>
                <a:sym typeface="+mn-ea"/>
              </a:rPr>
              <a:t>成绩排名进行录取</a:t>
            </a:r>
            <a:r>
              <a:rPr lang="zh-CN" altLang="en-US" sz="2000" dirty="0">
                <a:latin typeface="+mn-ea"/>
                <a:sym typeface="+mn-ea"/>
              </a:rPr>
              <a:t>。</a:t>
            </a:r>
            <a:endParaRPr lang="en-US" altLang="zh-CN" sz="2000" dirty="0">
              <a:latin typeface="+mn-ea"/>
              <a:sym typeface="+mn-ea"/>
            </a:endParaRPr>
          </a:p>
        </p:txBody>
      </p:sp>
      <p:cxnSp>
        <p:nvCxnSpPr>
          <p:cNvPr id="9" name="直接连接符 8"/>
          <p:cNvCxnSpPr/>
          <p:nvPr/>
        </p:nvCxnSpPr>
        <p:spPr>
          <a:xfrm>
            <a:off x="40640" y="845456"/>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选拔情况</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3399274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985" y="1134561"/>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4" name="矩形 3"/>
          <p:cNvSpPr/>
          <p:nvPr/>
        </p:nvSpPr>
        <p:spPr>
          <a:xfrm>
            <a:off x="844468" y="1234698"/>
            <a:ext cx="10510684" cy="3693319"/>
          </a:xfrm>
          <a:prstGeom prst="rect">
            <a:avLst/>
          </a:prstGeom>
        </p:spPr>
        <p:txBody>
          <a:bodyPr wrap="square">
            <a:spAutoFit/>
          </a:bodyPr>
          <a:lstStyle/>
          <a:p>
            <a:pPr algn="just">
              <a:lnSpc>
                <a:spcPct val="130000"/>
              </a:lnSpc>
              <a:spcBef>
                <a:spcPct val="0"/>
              </a:spcBef>
              <a:buClrTx/>
              <a:buFont typeface="Monotype Sorts"/>
              <a:buNone/>
            </a:pPr>
            <a:r>
              <a:rPr lang="zh-CN" altLang="en-US" sz="2000" dirty="0">
                <a:solidFill>
                  <a:srgbClr val="0000FF"/>
                </a:solidFill>
                <a:latin typeface="+mn-ea"/>
              </a:rPr>
              <a:t>主动退出</a:t>
            </a:r>
            <a:r>
              <a:rPr lang="zh-CN" altLang="en-US" sz="2000" dirty="0">
                <a:latin typeface="+mn-ea"/>
              </a:rPr>
              <a:t>：学生发现自己不适合，主动退出</a:t>
            </a:r>
            <a:endParaRPr lang="en-US" altLang="zh-CN" sz="2000" dirty="0">
              <a:latin typeface="+mn-ea"/>
            </a:endParaRPr>
          </a:p>
          <a:p>
            <a:pPr algn="just">
              <a:lnSpc>
                <a:spcPct val="130000"/>
              </a:lnSpc>
              <a:spcBef>
                <a:spcPct val="0"/>
              </a:spcBef>
              <a:buClrTx/>
              <a:buFont typeface="Monotype Sorts"/>
              <a:buNone/>
            </a:pPr>
            <a:r>
              <a:rPr lang="zh-CN" altLang="en-US" sz="2000" dirty="0">
                <a:solidFill>
                  <a:srgbClr val="0000FF"/>
                </a:solidFill>
                <a:latin typeface="+mn-ea"/>
              </a:rPr>
              <a:t>挂科退出</a:t>
            </a:r>
            <a:r>
              <a:rPr lang="zh-CN" altLang="en-US" sz="2000" dirty="0">
                <a:latin typeface="+mn-ea"/>
              </a:rPr>
              <a:t>：</a:t>
            </a:r>
            <a:r>
              <a:rPr lang="zh-CN" altLang="en-US" sz="2000" dirty="0" smtClean="0">
                <a:latin typeface="+mn-ea"/>
              </a:rPr>
              <a:t>必修课不</a:t>
            </a:r>
            <a:r>
              <a:rPr lang="zh-CN" altLang="en-US" sz="2000" dirty="0">
                <a:latin typeface="+mn-ea"/>
              </a:rPr>
              <a:t>及格则自动</a:t>
            </a:r>
            <a:r>
              <a:rPr lang="zh-CN" altLang="en-US" sz="2000" dirty="0" smtClean="0">
                <a:latin typeface="+mn-ea"/>
              </a:rPr>
              <a:t>退出；第一</a:t>
            </a:r>
            <a:r>
              <a:rPr lang="zh-CN" altLang="en-US" sz="2000" dirty="0">
                <a:latin typeface="+mn-ea"/>
              </a:rPr>
              <a:t>、二学年结束时必修课绩点</a:t>
            </a:r>
            <a:r>
              <a:rPr lang="zh-CN" altLang="en-US" sz="2000" b="1" dirty="0">
                <a:solidFill>
                  <a:srgbClr val="FF0000"/>
                </a:solidFill>
                <a:latin typeface="+mn-ea"/>
              </a:rPr>
              <a:t>低于</a:t>
            </a:r>
            <a:r>
              <a:rPr lang="en-US" altLang="zh-CN" sz="2000" b="1" dirty="0">
                <a:solidFill>
                  <a:srgbClr val="FF0000"/>
                </a:solidFill>
                <a:latin typeface="+mn-ea"/>
              </a:rPr>
              <a:t>3.0</a:t>
            </a:r>
            <a:r>
              <a:rPr lang="zh-CN" altLang="en-US" sz="2000" dirty="0">
                <a:latin typeface="+mn-ea"/>
              </a:rPr>
              <a:t>，自动退出。</a:t>
            </a:r>
            <a:endParaRPr lang="en-US" altLang="zh-CN" sz="2000" dirty="0">
              <a:latin typeface="+mn-ea"/>
            </a:endParaRPr>
          </a:p>
          <a:p>
            <a:pPr algn="just">
              <a:lnSpc>
                <a:spcPct val="130000"/>
              </a:lnSpc>
              <a:spcBef>
                <a:spcPct val="0"/>
              </a:spcBef>
              <a:buClrTx/>
              <a:buFont typeface="Monotype Sorts"/>
              <a:buNone/>
            </a:pPr>
            <a:r>
              <a:rPr lang="zh-CN" altLang="en-US" sz="2000" dirty="0">
                <a:solidFill>
                  <a:srgbClr val="0000FF"/>
                </a:solidFill>
                <a:latin typeface="+mn-ea"/>
              </a:rPr>
              <a:t>末尾退出</a:t>
            </a:r>
            <a:r>
              <a:rPr lang="zh-CN" altLang="en-US" sz="2000" dirty="0">
                <a:latin typeface="+mn-ea"/>
              </a:rPr>
              <a:t>：一年后，若退出人数不足</a:t>
            </a:r>
            <a:r>
              <a:rPr lang="en-US" altLang="zh-CN" sz="2000" b="1" dirty="0">
                <a:solidFill>
                  <a:srgbClr val="FF0000"/>
                </a:solidFill>
                <a:latin typeface="+mn-ea"/>
              </a:rPr>
              <a:t>5</a:t>
            </a:r>
            <a:r>
              <a:rPr lang="zh-CN" altLang="en-US" sz="2000" b="1" dirty="0">
                <a:solidFill>
                  <a:srgbClr val="FF0000"/>
                </a:solidFill>
                <a:latin typeface="+mn-ea"/>
              </a:rPr>
              <a:t>人</a:t>
            </a:r>
            <a:r>
              <a:rPr lang="zh-CN" altLang="en-US" sz="2000" dirty="0">
                <a:latin typeface="+mn-ea"/>
              </a:rPr>
              <a:t>，则必修课学分绩排名靠后者退出，使退出总人数达到</a:t>
            </a:r>
            <a:r>
              <a:rPr lang="en-US" altLang="zh-CN" sz="2000" b="1" dirty="0">
                <a:solidFill>
                  <a:srgbClr val="FF0000"/>
                </a:solidFill>
                <a:latin typeface="+mn-ea"/>
              </a:rPr>
              <a:t>5</a:t>
            </a:r>
            <a:r>
              <a:rPr lang="zh-CN" altLang="en-US" sz="2000" b="1" dirty="0">
                <a:solidFill>
                  <a:srgbClr val="FF0000"/>
                </a:solidFill>
                <a:latin typeface="+mn-ea"/>
              </a:rPr>
              <a:t>人</a:t>
            </a:r>
            <a:endParaRPr lang="en-US" altLang="zh-CN" sz="2000" b="1" dirty="0">
              <a:solidFill>
                <a:srgbClr val="FF0000"/>
              </a:solidFill>
              <a:latin typeface="+mn-ea"/>
            </a:endParaRPr>
          </a:p>
          <a:p>
            <a:pPr algn="just">
              <a:lnSpc>
                <a:spcPct val="130000"/>
              </a:lnSpc>
              <a:spcBef>
                <a:spcPct val="0"/>
              </a:spcBef>
              <a:buClrTx/>
              <a:buFont typeface="Monotype Sorts"/>
              <a:buNone/>
            </a:pPr>
            <a:r>
              <a:rPr lang="zh-CN" altLang="en-US" sz="2000" dirty="0">
                <a:solidFill>
                  <a:srgbClr val="0000FF"/>
                </a:solidFill>
                <a:latin typeface="+mn-ea"/>
              </a:rPr>
              <a:t>中期考核</a:t>
            </a:r>
            <a:r>
              <a:rPr lang="zh-CN" altLang="en-US" sz="2000" dirty="0">
                <a:latin typeface="+mn-ea"/>
              </a:rPr>
              <a:t>：两年后，对于完成化学伯苓班教学计划，修够全部学分，作为项目负责人参加本科生创新科研计划项目（指导教师须为博导）的学生，根据必修课学分绩和综合素质考核，只保留</a:t>
            </a:r>
            <a:r>
              <a:rPr lang="en-US" altLang="zh-CN" sz="2000" b="1" dirty="0">
                <a:solidFill>
                  <a:srgbClr val="FF0000"/>
                </a:solidFill>
                <a:latin typeface="+mn-ea"/>
              </a:rPr>
              <a:t>30</a:t>
            </a:r>
            <a:r>
              <a:rPr lang="zh-CN" altLang="en-US" sz="2000" b="1" dirty="0">
                <a:solidFill>
                  <a:srgbClr val="FF0000"/>
                </a:solidFill>
                <a:latin typeface="+mn-ea"/>
              </a:rPr>
              <a:t>人左右</a:t>
            </a:r>
            <a:r>
              <a:rPr lang="zh-CN" altLang="en-US" sz="2000" dirty="0">
                <a:latin typeface="+mn-ea"/>
              </a:rPr>
              <a:t>。</a:t>
            </a:r>
            <a:endParaRPr lang="en-US" altLang="zh-CN" sz="2000" dirty="0">
              <a:latin typeface="+mn-ea"/>
            </a:endParaRPr>
          </a:p>
          <a:p>
            <a:pPr algn="just">
              <a:lnSpc>
                <a:spcPct val="130000"/>
              </a:lnSpc>
              <a:spcBef>
                <a:spcPct val="0"/>
              </a:spcBef>
              <a:buClrTx/>
              <a:buFont typeface="Monotype Sorts"/>
              <a:buNone/>
            </a:pPr>
            <a:r>
              <a:rPr lang="zh-CN" altLang="en-US" sz="2000" dirty="0">
                <a:latin typeface="+mn-ea"/>
              </a:rPr>
              <a:t>第三学年，考核学生科研表现情况，科研素养、潜质较差的学生退出。</a:t>
            </a:r>
            <a:endParaRPr lang="en-US" altLang="zh-CN" sz="2000" dirty="0">
              <a:latin typeface="+mn-ea"/>
            </a:endParaRPr>
          </a:p>
          <a:p>
            <a:pPr algn="just">
              <a:lnSpc>
                <a:spcPct val="130000"/>
              </a:lnSpc>
              <a:spcBef>
                <a:spcPct val="0"/>
              </a:spcBef>
              <a:buClr>
                <a:srgbClr val="FF0000"/>
              </a:buClr>
              <a:buFont typeface="Wingdings" panose="05000000000000000000" pitchFamily="2" charset="2"/>
              <a:buChar char="Ø"/>
            </a:pPr>
            <a:r>
              <a:rPr lang="zh-CN" altLang="en-US" sz="2000" dirty="0">
                <a:solidFill>
                  <a:srgbClr val="0000FF"/>
                </a:solidFill>
                <a:latin typeface="+mn-ea"/>
              </a:rPr>
              <a:t>化学伯苓班学生不允许转专业</a:t>
            </a:r>
            <a:endParaRPr lang="en-US" altLang="zh-CN" sz="2000" dirty="0">
              <a:latin typeface="+mn-ea"/>
            </a:endParaRPr>
          </a:p>
        </p:txBody>
      </p:sp>
      <p:cxnSp>
        <p:nvCxnSpPr>
          <p:cNvPr id="9" name="直接连接符 8"/>
          <p:cNvCxnSpPr/>
          <p:nvPr/>
        </p:nvCxnSpPr>
        <p:spPr>
          <a:xfrm>
            <a:off x="40640" y="845456"/>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退出机制</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4263835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65409" y="1348739"/>
            <a:ext cx="11668801" cy="4315213"/>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4" name="矩形 3"/>
          <p:cNvSpPr/>
          <p:nvPr/>
        </p:nvSpPr>
        <p:spPr>
          <a:xfrm>
            <a:off x="462117" y="1619712"/>
            <a:ext cx="11318551" cy="3631763"/>
          </a:xfrm>
          <a:prstGeom prst="rect">
            <a:avLst/>
          </a:prstGeom>
        </p:spPr>
        <p:txBody>
          <a:bodyPr wrap="square">
            <a:spAutoFit/>
          </a:bodyPr>
          <a:lstStyle/>
          <a:p>
            <a:pPr>
              <a:lnSpc>
                <a:spcPct val="150000"/>
              </a:lnSpc>
              <a:spcBef>
                <a:spcPts val="800"/>
              </a:spcBef>
              <a:buClr>
                <a:srgbClr val="FF0000"/>
              </a:buClr>
            </a:pPr>
            <a:r>
              <a:rPr lang="zh-CN" altLang="en-US" sz="2000" dirty="0" smtClean="0">
                <a:latin typeface="+mn-ea"/>
              </a:rPr>
              <a:t>大</a:t>
            </a:r>
            <a:r>
              <a:rPr lang="zh-CN" altLang="en-US" sz="2000" dirty="0">
                <a:latin typeface="+mn-ea"/>
              </a:rPr>
              <a:t>一、大二结束后各有一次转入机会。普通班学生若想转入化学（伯苓班）需满足以下条件：</a:t>
            </a:r>
          </a:p>
          <a:p>
            <a:pPr>
              <a:lnSpc>
                <a:spcPct val="150000"/>
              </a:lnSpc>
              <a:spcBef>
                <a:spcPts val="800"/>
              </a:spcBef>
              <a:buClr>
                <a:srgbClr val="FF0000"/>
              </a:buClr>
              <a:buFont typeface="Wingdings" panose="05000000000000000000" pitchFamily="2" charset="2"/>
              <a:buChar char="Ø"/>
            </a:pPr>
            <a:r>
              <a:rPr lang="en-US" altLang="zh-CN" sz="2000" dirty="0">
                <a:latin typeface="+mn-ea"/>
              </a:rPr>
              <a:t>1.	</a:t>
            </a:r>
            <a:r>
              <a:rPr lang="zh-CN" altLang="en-US" sz="2000" dirty="0">
                <a:latin typeface="+mn-ea"/>
              </a:rPr>
              <a:t>大一转入，修完化学专业正常开设的必修课程和指定选修课程，按教学进度取得相应的必修课及指定选修课程学分。但转入后大二需补修有机化学实验</a:t>
            </a:r>
            <a:r>
              <a:rPr lang="en-US" altLang="zh-CN" sz="2000" dirty="0">
                <a:latin typeface="+mn-ea"/>
              </a:rPr>
              <a:t>2-1</a:t>
            </a:r>
            <a:r>
              <a:rPr lang="zh-CN" altLang="en-US" sz="2000" dirty="0">
                <a:latin typeface="+mn-ea"/>
              </a:rPr>
              <a:t>、结构化学、化学实验室安全。</a:t>
            </a:r>
          </a:p>
          <a:p>
            <a:pPr>
              <a:lnSpc>
                <a:spcPct val="150000"/>
              </a:lnSpc>
              <a:spcBef>
                <a:spcPts val="800"/>
              </a:spcBef>
              <a:buClr>
                <a:srgbClr val="FF0000"/>
              </a:buClr>
              <a:buFont typeface="Wingdings" panose="05000000000000000000" pitchFamily="2" charset="2"/>
              <a:buChar char="Ø"/>
            </a:pPr>
            <a:r>
              <a:rPr lang="en-US" altLang="zh-CN" sz="2000" dirty="0">
                <a:latin typeface="+mn-ea"/>
              </a:rPr>
              <a:t>2.	</a:t>
            </a:r>
            <a:r>
              <a:rPr lang="zh-CN" altLang="en-US" sz="2000" dirty="0">
                <a:latin typeface="+mn-ea"/>
              </a:rPr>
              <a:t>大二转入，参照伯苓班培养方案，提前修读相应的专业必修课程，同时修完化学专业正常开设的必修课程和指定选修课程，按教学进度取得相应的通识必修课学分以及与伯苓班学生相同的专业必修课学分。</a:t>
            </a:r>
          </a:p>
          <a:p>
            <a:pPr>
              <a:lnSpc>
                <a:spcPct val="150000"/>
              </a:lnSpc>
              <a:spcBef>
                <a:spcPts val="800"/>
              </a:spcBef>
              <a:buClr>
                <a:srgbClr val="FF0000"/>
              </a:buClr>
              <a:buFont typeface="Wingdings" panose="05000000000000000000" pitchFamily="2" charset="2"/>
              <a:buChar char="Ø"/>
            </a:pPr>
            <a:r>
              <a:rPr lang="en-US" altLang="zh-CN" sz="2000" dirty="0">
                <a:latin typeface="+mn-ea"/>
              </a:rPr>
              <a:t>3.	</a:t>
            </a:r>
            <a:r>
              <a:rPr lang="zh-CN" altLang="en-US" sz="2000" dirty="0">
                <a:latin typeface="+mn-ea"/>
              </a:rPr>
              <a:t>转入当年，必修课平均学分绩点在原专业排名不低于前</a:t>
            </a:r>
            <a:r>
              <a:rPr lang="en-US" altLang="zh-CN" sz="2000" dirty="0">
                <a:latin typeface="+mn-ea"/>
              </a:rPr>
              <a:t>30%</a:t>
            </a:r>
            <a:r>
              <a:rPr lang="zh-CN" altLang="en-US" sz="2000" dirty="0">
                <a:latin typeface="+mn-ea"/>
              </a:rPr>
              <a:t>。</a:t>
            </a:r>
          </a:p>
        </p:txBody>
      </p:sp>
      <p:cxnSp>
        <p:nvCxnSpPr>
          <p:cNvPr id="9" name="直接连接符 8"/>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2"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转入机制</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1953941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6" name="矩形 5"/>
          <p:cNvSpPr/>
          <p:nvPr/>
        </p:nvSpPr>
        <p:spPr>
          <a:xfrm>
            <a:off x="629265" y="829412"/>
            <a:ext cx="8613058" cy="406971"/>
          </a:xfrm>
          <a:prstGeom prst="rect">
            <a:avLst/>
          </a:prstGeom>
        </p:spPr>
        <p:txBody>
          <a:bodyPr wrap="square">
            <a:spAutoFit/>
          </a:bodyPr>
          <a:lstStyle/>
          <a:p>
            <a:pPr>
              <a:lnSpc>
                <a:spcPct val="125000"/>
              </a:lnSpc>
              <a:buFont typeface="Monotype Sorts"/>
            </a:pPr>
            <a:r>
              <a:rPr lang="zh-CN" altLang="en-US" b="1" dirty="0">
                <a:solidFill>
                  <a:srgbClr val="0000FF"/>
                </a:solidFill>
                <a:latin typeface="+mn-ea"/>
              </a:rPr>
              <a:t>每月聘请一位著名化学家为伯苓班本科生作伯苓讲座并分享科研体会。</a:t>
            </a:r>
          </a:p>
        </p:txBody>
      </p:sp>
      <p:sp>
        <p:nvSpPr>
          <p:cNvPr id="7" name="矩形 6"/>
          <p:cNvSpPr/>
          <p:nvPr/>
        </p:nvSpPr>
        <p:spPr>
          <a:xfrm>
            <a:off x="373625" y="1289049"/>
            <a:ext cx="10805652" cy="5170646"/>
          </a:xfrm>
          <a:prstGeom prst="rect">
            <a:avLst/>
          </a:prstGeom>
        </p:spPr>
        <p:txBody>
          <a:bodyPr wrap="square">
            <a:spAutoFit/>
          </a:bodyPr>
          <a:lstStyle/>
          <a:p>
            <a:pPr>
              <a:lnSpc>
                <a:spcPct val="150000"/>
              </a:lnSpc>
            </a:pPr>
            <a:r>
              <a:rPr lang="en-US" altLang="zh-CN" sz="2000" dirty="0">
                <a:latin typeface="+mn-ea"/>
                <a:cs typeface="Times New Roman" panose="02020603050405020304" pitchFamily="18" charset="0"/>
                <a:sym typeface="+mn-ea"/>
              </a:rPr>
              <a:t>2017.04.28</a:t>
            </a:r>
            <a:r>
              <a:rPr lang="zh-CN" altLang="en-US" sz="2000" dirty="0">
                <a:latin typeface="+mn-ea"/>
                <a:cs typeface="Times New Roman" panose="02020603050405020304" pitchFamily="18" charset="0"/>
                <a:sym typeface="+mn-ea"/>
              </a:rPr>
              <a:t>，合成创造未来，</a:t>
            </a:r>
            <a:r>
              <a:rPr lang="zh-CN" altLang="en-US" sz="2000" dirty="0">
                <a:solidFill>
                  <a:srgbClr val="0000FF"/>
                </a:solidFill>
                <a:latin typeface="+mn-ea"/>
                <a:cs typeface="Times New Roman" panose="02020603050405020304" pitchFamily="18" charset="0"/>
                <a:sym typeface="+mn-ea"/>
              </a:rPr>
              <a:t>丁奎岭院士，</a:t>
            </a:r>
            <a:r>
              <a:rPr lang="zh-CN" altLang="en-US" sz="2000" dirty="0">
                <a:latin typeface="+mn-ea"/>
                <a:cs typeface="Times New Roman" panose="02020603050405020304" pitchFamily="18" charset="0"/>
                <a:sym typeface="+mn-ea"/>
              </a:rPr>
              <a:t>中科院上海有机所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2017.05.26</a:t>
            </a:r>
            <a:r>
              <a:rPr lang="zh-CN" altLang="en-US" sz="2000" dirty="0">
                <a:latin typeface="+mn-ea"/>
                <a:cs typeface="Times New Roman" panose="02020603050405020304" pitchFamily="18" charset="0"/>
                <a:sym typeface="+mn-ea"/>
              </a:rPr>
              <a:t>，纳米催化与未来能源，</a:t>
            </a:r>
            <a:r>
              <a:rPr lang="zh-CN" altLang="en-US" sz="2000" dirty="0">
                <a:solidFill>
                  <a:srgbClr val="0000FF"/>
                </a:solidFill>
                <a:latin typeface="+mn-ea"/>
                <a:cs typeface="Times New Roman" panose="02020603050405020304" pitchFamily="18" charset="0"/>
                <a:sym typeface="+mn-ea"/>
              </a:rPr>
              <a:t>赵东元院士</a:t>
            </a:r>
            <a:r>
              <a:rPr lang="zh-CN" altLang="en-US" sz="2000" dirty="0">
                <a:latin typeface="+mn-ea"/>
                <a:cs typeface="Times New Roman" panose="02020603050405020304" pitchFamily="18" charset="0"/>
                <a:sym typeface="+mn-ea"/>
              </a:rPr>
              <a:t>，复旦大学</a:t>
            </a:r>
          </a:p>
          <a:p>
            <a:pPr>
              <a:lnSpc>
                <a:spcPct val="150000"/>
              </a:lnSpc>
            </a:pPr>
            <a:r>
              <a:rPr lang="en-US" altLang="zh-CN" sz="2000" dirty="0">
                <a:latin typeface="+mn-ea"/>
                <a:cs typeface="Times New Roman" panose="02020603050405020304" pitchFamily="18" charset="0"/>
                <a:sym typeface="+mn-ea"/>
              </a:rPr>
              <a:t>2017.09.29</a:t>
            </a:r>
            <a:r>
              <a:rPr lang="zh-CN" altLang="en-US" sz="2000" dirty="0">
                <a:latin typeface="+mn-ea"/>
                <a:cs typeface="Times New Roman" panose="02020603050405020304" pitchFamily="18" charset="0"/>
                <a:sym typeface="+mn-ea"/>
              </a:rPr>
              <a:t>，精准化学</a:t>
            </a:r>
            <a:r>
              <a:rPr lang="en-US" altLang="zh-CN" sz="2000" dirty="0">
                <a:latin typeface="+mn-ea"/>
                <a:cs typeface="Times New Roman" panose="02020603050405020304" pitchFamily="18" charset="0"/>
                <a:sym typeface="+mn-ea"/>
              </a:rPr>
              <a:t>2.0---</a:t>
            </a:r>
            <a:r>
              <a:rPr lang="zh-CN" altLang="en-US" sz="2000" dirty="0">
                <a:latin typeface="+mn-ea"/>
                <a:cs typeface="Times New Roman" panose="02020603050405020304" pitchFamily="18" charset="0"/>
                <a:sym typeface="+mn-ea"/>
              </a:rPr>
              <a:t>化学让生活更美好，</a:t>
            </a:r>
            <a:r>
              <a:rPr lang="zh-CN" altLang="en-US" sz="2000" dirty="0">
                <a:solidFill>
                  <a:srgbClr val="0000FF"/>
                </a:solidFill>
                <a:latin typeface="+mn-ea"/>
                <a:cs typeface="Times New Roman" panose="02020603050405020304" pitchFamily="18" charset="0"/>
                <a:sym typeface="+mn-ea"/>
              </a:rPr>
              <a:t>田禾院士</a:t>
            </a:r>
            <a:r>
              <a:rPr lang="zh-CN" altLang="en-US" sz="2000" dirty="0">
                <a:latin typeface="+mn-ea"/>
                <a:cs typeface="Times New Roman" panose="02020603050405020304" pitchFamily="18" charset="0"/>
                <a:sym typeface="+mn-ea"/>
              </a:rPr>
              <a:t>，华东理工大学</a:t>
            </a:r>
          </a:p>
          <a:p>
            <a:pPr>
              <a:lnSpc>
                <a:spcPct val="150000"/>
              </a:lnSpc>
            </a:pPr>
            <a:r>
              <a:rPr lang="en-US" altLang="zh-CN" sz="2000" dirty="0">
                <a:latin typeface="+mn-ea"/>
                <a:cs typeface="Times New Roman" panose="02020603050405020304" pitchFamily="18" charset="0"/>
                <a:sym typeface="+mn-ea"/>
              </a:rPr>
              <a:t>2017.10.27</a:t>
            </a:r>
            <a:r>
              <a:rPr lang="zh-CN" altLang="en-US" sz="2000" dirty="0">
                <a:latin typeface="+mn-ea"/>
                <a:cs typeface="Times New Roman" panose="02020603050405020304" pitchFamily="18" charset="0"/>
                <a:sym typeface="+mn-ea"/>
              </a:rPr>
              <a:t>，分子材料聚集态：从一维到二维，</a:t>
            </a:r>
            <a:r>
              <a:rPr lang="zh-CN" altLang="en-US" sz="2000" dirty="0">
                <a:solidFill>
                  <a:srgbClr val="0000FF"/>
                </a:solidFill>
                <a:latin typeface="+mn-ea"/>
                <a:cs typeface="Times New Roman" panose="02020603050405020304" pitchFamily="18" charset="0"/>
                <a:sym typeface="+mn-ea"/>
              </a:rPr>
              <a:t>李玉良院士</a:t>
            </a:r>
            <a:r>
              <a:rPr lang="zh-CN" altLang="en-US" sz="2000" dirty="0">
                <a:latin typeface="+mn-ea"/>
                <a:cs typeface="Times New Roman" panose="02020603050405020304" pitchFamily="18" charset="0"/>
                <a:sym typeface="+mn-ea"/>
              </a:rPr>
              <a:t>，中科院化学所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2018.03.30</a:t>
            </a:r>
            <a:r>
              <a:rPr lang="zh-CN" altLang="en-US" sz="2000" dirty="0">
                <a:latin typeface="+mn-ea"/>
                <a:cs typeface="Times New Roman" panose="02020603050405020304" pitchFamily="18" charset="0"/>
                <a:sym typeface="+mn-ea"/>
              </a:rPr>
              <a:t>，在失败与偶然中发现，</a:t>
            </a:r>
            <a:r>
              <a:rPr lang="zh-CN" altLang="en-US" sz="2000" dirty="0">
                <a:solidFill>
                  <a:srgbClr val="0000FF"/>
                </a:solidFill>
                <a:latin typeface="+mn-ea"/>
                <a:cs typeface="Times New Roman" panose="02020603050405020304" pitchFamily="18" charset="0"/>
                <a:sym typeface="+mn-ea"/>
              </a:rPr>
              <a:t>唐勇院士</a:t>
            </a:r>
            <a:r>
              <a:rPr lang="zh-CN" altLang="en-US" sz="2000" dirty="0">
                <a:latin typeface="+mn-ea"/>
                <a:cs typeface="Times New Roman" panose="02020603050405020304" pitchFamily="18" charset="0"/>
                <a:sym typeface="+mn-ea"/>
              </a:rPr>
              <a:t>，中科院上海有机所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2018.04.27</a:t>
            </a:r>
            <a:r>
              <a:rPr lang="zh-CN" altLang="en-US" sz="2000" dirty="0">
                <a:latin typeface="+mn-ea"/>
                <a:cs typeface="Times New Roman" panose="02020603050405020304" pitchFamily="18" charset="0"/>
                <a:sym typeface="+mn-ea"/>
              </a:rPr>
              <a:t>，基础研究是根本，</a:t>
            </a:r>
            <a:r>
              <a:rPr lang="zh-CN" altLang="en-US" sz="2000" dirty="0">
                <a:solidFill>
                  <a:srgbClr val="0000FF"/>
                </a:solidFill>
                <a:latin typeface="+mn-ea"/>
                <a:cs typeface="Times New Roman" panose="02020603050405020304" pitchFamily="18" charset="0"/>
                <a:sym typeface="+mn-ea"/>
              </a:rPr>
              <a:t>杨玉良院士</a:t>
            </a:r>
            <a:r>
              <a:rPr lang="zh-CN" altLang="en-US" sz="2000" dirty="0">
                <a:latin typeface="+mn-ea"/>
                <a:cs typeface="Times New Roman" panose="02020603050405020304" pitchFamily="18" charset="0"/>
                <a:sym typeface="+mn-ea"/>
              </a:rPr>
              <a:t>，复旦大学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2018.05.25</a:t>
            </a:r>
            <a:r>
              <a:rPr lang="zh-CN" altLang="en-US" sz="2000" dirty="0">
                <a:latin typeface="+mn-ea"/>
                <a:cs typeface="Times New Roman" panose="02020603050405020304" pitchFamily="18" charset="0"/>
                <a:sym typeface="+mn-ea"/>
              </a:rPr>
              <a:t>，在计算机中观看化学反应，</a:t>
            </a:r>
            <a:r>
              <a:rPr lang="zh-CN" altLang="en-US" sz="2000" dirty="0">
                <a:solidFill>
                  <a:srgbClr val="0000FF"/>
                </a:solidFill>
                <a:latin typeface="+mn-ea"/>
                <a:cs typeface="Times New Roman" panose="02020603050405020304" pitchFamily="18" charset="0"/>
                <a:sym typeface="+mn-ea"/>
              </a:rPr>
              <a:t>张东辉院士</a:t>
            </a:r>
            <a:r>
              <a:rPr lang="zh-CN" altLang="en-US" sz="2000" dirty="0">
                <a:latin typeface="+mn-ea"/>
                <a:cs typeface="Times New Roman" panose="02020603050405020304" pitchFamily="18" charset="0"/>
                <a:sym typeface="+mn-ea"/>
              </a:rPr>
              <a:t>，中科院大连化物所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2019.03.29</a:t>
            </a:r>
            <a:r>
              <a:rPr lang="zh-CN" altLang="en-US" sz="2000" dirty="0">
                <a:latin typeface="+mn-ea"/>
                <a:cs typeface="Times New Roman" panose="02020603050405020304" pitchFamily="18" charset="0"/>
                <a:sym typeface="+mn-ea"/>
              </a:rPr>
              <a:t>，发展中的化学，</a:t>
            </a:r>
            <a:r>
              <a:rPr lang="zh-CN" altLang="en-US" sz="2000" dirty="0">
                <a:solidFill>
                  <a:srgbClr val="0000FF"/>
                </a:solidFill>
                <a:latin typeface="+mn-ea"/>
                <a:cs typeface="Times New Roman" panose="02020603050405020304" pitchFamily="18" charset="0"/>
                <a:sym typeface="+mn-ea"/>
              </a:rPr>
              <a:t>冯小明院士</a:t>
            </a:r>
            <a:r>
              <a:rPr lang="zh-CN" altLang="en-US" sz="2000" dirty="0">
                <a:latin typeface="+mn-ea"/>
                <a:cs typeface="Times New Roman" panose="02020603050405020304" pitchFamily="18" charset="0"/>
                <a:sym typeface="+mn-ea"/>
              </a:rPr>
              <a:t>，</a:t>
            </a:r>
            <a:r>
              <a:rPr lang="zh-CN" altLang="en-US" sz="2000" dirty="0" smtClean="0">
                <a:latin typeface="+mn-ea"/>
                <a:cs typeface="Times New Roman" panose="02020603050405020304" pitchFamily="18" charset="0"/>
                <a:sym typeface="+mn-ea"/>
              </a:rPr>
              <a:t>四川大学</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2019.04.26</a:t>
            </a:r>
            <a:r>
              <a:rPr lang="zh-CN" altLang="en-US" sz="2000" dirty="0">
                <a:latin typeface="+mn-ea"/>
                <a:cs typeface="Times New Roman" panose="02020603050405020304" pitchFamily="18" charset="0"/>
                <a:sym typeface="+mn-ea"/>
              </a:rPr>
              <a:t>，绿色化学和绿色碳科学，</a:t>
            </a:r>
            <a:r>
              <a:rPr lang="zh-CN" altLang="en-US" sz="2000" dirty="0">
                <a:solidFill>
                  <a:srgbClr val="0000FF"/>
                </a:solidFill>
                <a:latin typeface="+mn-ea"/>
                <a:cs typeface="Times New Roman" panose="02020603050405020304" pitchFamily="18" charset="0"/>
                <a:sym typeface="+mn-ea"/>
              </a:rPr>
              <a:t>韩布兴院士</a:t>
            </a:r>
            <a:r>
              <a:rPr lang="zh-CN" altLang="en-US" sz="2000" dirty="0">
                <a:latin typeface="+mn-ea"/>
                <a:cs typeface="Times New Roman" panose="02020603050405020304" pitchFamily="18" charset="0"/>
                <a:sym typeface="+mn-ea"/>
              </a:rPr>
              <a:t>，中科院化学所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2019.05.31</a:t>
            </a:r>
            <a:r>
              <a:rPr lang="zh-CN" altLang="en-US" sz="2000" dirty="0">
                <a:latin typeface="+mn-ea"/>
                <a:cs typeface="Times New Roman" panose="02020603050405020304" pitchFamily="18" charset="0"/>
                <a:sym typeface="+mn-ea"/>
              </a:rPr>
              <a:t>，电催化，</a:t>
            </a:r>
            <a:r>
              <a:rPr lang="zh-CN" altLang="en-US" sz="2000" dirty="0">
                <a:solidFill>
                  <a:srgbClr val="0000FF"/>
                </a:solidFill>
                <a:latin typeface="+mn-ea"/>
                <a:cs typeface="Times New Roman" panose="02020603050405020304" pitchFamily="18" charset="0"/>
                <a:sym typeface="+mn-ea"/>
              </a:rPr>
              <a:t>孙世刚院士</a:t>
            </a:r>
            <a:r>
              <a:rPr lang="zh-CN" altLang="en-US" sz="2000" dirty="0">
                <a:latin typeface="+mn-ea"/>
                <a:cs typeface="Times New Roman" panose="02020603050405020304" pitchFamily="18" charset="0"/>
                <a:sym typeface="+mn-ea"/>
              </a:rPr>
              <a:t>，厦门大学</a:t>
            </a:r>
            <a:endParaRPr lang="en-US" altLang="zh-CN" sz="2000" dirty="0">
              <a:latin typeface="+mn-ea"/>
              <a:cs typeface="Times New Roman" panose="02020603050405020304" pitchFamily="18" charset="0"/>
              <a:sym typeface="+mn-ea"/>
            </a:endParaRPr>
          </a:p>
          <a:p>
            <a:pPr>
              <a:lnSpc>
                <a:spcPct val="150000"/>
              </a:lnSpc>
            </a:pPr>
            <a:endParaRPr lang="en-US" altLang="zh-CN" sz="2000" dirty="0">
              <a:latin typeface="+mn-ea"/>
              <a:cs typeface="Times New Roman" panose="02020603050405020304" pitchFamily="18" charset="0"/>
              <a:sym typeface="+mn-ea"/>
            </a:endParaRPr>
          </a:p>
        </p:txBody>
      </p:sp>
      <p:cxnSp>
        <p:nvCxnSpPr>
          <p:cNvPr id="12" name="直接连接符 11"/>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伯苓讲座</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1948383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7" name="矩形 6"/>
          <p:cNvSpPr/>
          <p:nvPr/>
        </p:nvSpPr>
        <p:spPr>
          <a:xfrm>
            <a:off x="0" y="1240784"/>
            <a:ext cx="12192000" cy="4708981"/>
          </a:xfrm>
          <a:prstGeom prst="rect">
            <a:avLst/>
          </a:prstGeom>
        </p:spPr>
        <p:txBody>
          <a:bodyPr wrap="square">
            <a:spAutoFit/>
          </a:bodyPr>
          <a:lstStyle/>
          <a:p>
            <a:pPr>
              <a:lnSpc>
                <a:spcPct val="150000"/>
              </a:lnSpc>
            </a:pPr>
            <a:r>
              <a:rPr lang="en-US" altLang="zh-CN" sz="2000" dirty="0" smtClean="0">
                <a:latin typeface="+mn-ea"/>
                <a:cs typeface="Times New Roman" panose="02020603050405020304" pitchFamily="18" charset="0"/>
                <a:sym typeface="+mn-ea"/>
              </a:rPr>
              <a:t>2021.04.23</a:t>
            </a:r>
            <a:r>
              <a:rPr lang="zh-CN" altLang="en-US" sz="2000" dirty="0">
                <a:latin typeface="+mn-ea"/>
                <a:cs typeface="Times New Roman" panose="02020603050405020304" pitchFamily="18" charset="0"/>
                <a:sym typeface="+mn-ea"/>
              </a:rPr>
              <a:t>，金属化学生物学，</a:t>
            </a:r>
            <a:r>
              <a:rPr lang="zh-CN" altLang="en-US" sz="2000" dirty="0">
                <a:solidFill>
                  <a:srgbClr val="0000FF"/>
                </a:solidFill>
                <a:latin typeface="+mn-ea"/>
                <a:cs typeface="Times New Roman" panose="02020603050405020304" pitchFamily="18" charset="0"/>
                <a:sym typeface="+mn-ea"/>
              </a:rPr>
              <a:t>郭子建</a:t>
            </a:r>
            <a:r>
              <a:rPr lang="zh-CN" altLang="en-US" sz="2000" dirty="0">
                <a:solidFill>
                  <a:srgbClr val="2825FD"/>
                </a:solidFill>
                <a:latin typeface="+mn-ea"/>
                <a:cs typeface="Times New Roman" panose="02020603050405020304" pitchFamily="18" charset="0"/>
                <a:sym typeface="+mn-ea"/>
              </a:rPr>
              <a:t>院士</a:t>
            </a:r>
            <a:r>
              <a:rPr lang="zh-CN" altLang="en-US" sz="2000" dirty="0">
                <a:latin typeface="+mn-ea"/>
                <a:cs typeface="Times New Roman" panose="02020603050405020304" pitchFamily="18" charset="0"/>
                <a:sym typeface="+mn-ea"/>
              </a:rPr>
              <a:t>，南京大学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2021.12.24</a:t>
            </a:r>
            <a:r>
              <a:rPr lang="zh-CN" altLang="en-US" sz="2000" dirty="0">
                <a:latin typeface="+mn-ea"/>
                <a:cs typeface="Times New Roman" panose="02020603050405020304" pitchFamily="18" charset="0"/>
                <a:sym typeface="+mn-ea"/>
              </a:rPr>
              <a:t>，酵母基因组的合成与应用</a:t>
            </a:r>
            <a:r>
              <a:rPr lang="en-US" altLang="zh-CN" sz="2000" dirty="0">
                <a:latin typeface="+mn-ea"/>
                <a:cs typeface="Times New Roman" panose="02020603050405020304" pitchFamily="18" charset="0"/>
                <a:sym typeface="+mn-ea"/>
              </a:rPr>
              <a:t>, </a:t>
            </a:r>
            <a:r>
              <a:rPr lang="zh-CN" altLang="en-US" sz="2000" dirty="0">
                <a:solidFill>
                  <a:srgbClr val="2825FD"/>
                </a:solidFill>
                <a:latin typeface="+mn-ea"/>
                <a:cs typeface="Times New Roman" panose="02020603050405020304" pitchFamily="18" charset="0"/>
                <a:sym typeface="+mn-ea"/>
              </a:rPr>
              <a:t>元英进院士</a:t>
            </a:r>
            <a:r>
              <a:rPr lang="en-US" altLang="zh-CN" sz="2000" dirty="0">
                <a:solidFill>
                  <a:schemeClr val="accent1">
                    <a:lumMod val="75000"/>
                  </a:schemeClr>
                </a:solidFill>
                <a:latin typeface="+mn-ea"/>
                <a:cs typeface="Times New Roman" panose="02020603050405020304" pitchFamily="18" charset="0"/>
                <a:sym typeface="+mn-ea"/>
              </a:rPr>
              <a:t>, </a:t>
            </a:r>
            <a:r>
              <a:rPr lang="zh-CN" altLang="en-US" sz="2000" dirty="0">
                <a:latin typeface="+mn-ea"/>
                <a:cs typeface="Times New Roman" panose="02020603050405020304" pitchFamily="18" charset="0"/>
                <a:sym typeface="+mn-ea"/>
              </a:rPr>
              <a:t>天津大学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2022.09.30,   </a:t>
            </a:r>
            <a:r>
              <a:rPr lang="zh-CN" altLang="en-US" sz="2000" dirty="0">
                <a:latin typeface="+mn-ea"/>
                <a:cs typeface="Times New Roman" panose="02020603050405020304" pitchFamily="18" charset="0"/>
                <a:sym typeface="+mn-ea"/>
              </a:rPr>
              <a:t>配位聚合物：从结构设计到功能实现</a:t>
            </a:r>
            <a:r>
              <a:rPr lang="en-US" altLang="zh-CN" sz="2000" dirty="0">
                <a:latin typeface="+mn-ea"/>
                <a:cs typeface="Times New Roman" panose="02020603050405020304" pitchFamily="18" charset="0"/>
                <a:sym typeface="+mn-ea"/>
              </a:rPr>
              <a:t>,</a:t>
            </a:r>
            <a:r>
              <a:rPr lang="zh-CN" altLang="en-US" sz="2000" dirty="0">
                <a:solidFill>
                  <a:srgbClr val="2825FD"/>
                </a:solidFill>
                <a:latin typeface="+mn-ea"/>
                <a:cs typeface="Times New Roman" panose="02020603050405020304" pitchFamily="18" charset="0"/>
                <a:sym typeface="+mn-ea"/>
              </a:rPr>
              <a:t>卜显和院士</a:t>
            </a:r>
            <a:r>
              <a:rPr lang="zh-CN" altLang="en-US" sz="2000" dirty="0">
                <a:latin typeface="+mn-ea"/>
                <a:cs typeface="Times New Roman" panose="02020603050405020304" pitchFamily="18" charset="0"/>
                <a:sym typeface="+mn-ea"/>
              </a:rPr>
              <a:t>，南开大学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2022.03.25</a:t>
            </a:r>
            <a:r>
              <a:rPr lang="zh-CN" altLang="en-US" sz="2000" dirty="0">
                <a:latin typeface="+mn-ea"/>
                <a:cs typeface="Times New Roman" panose="02020603050405020304" pitchFamily="18" charset="0"/>
                <a:sym typeface="+mn-ea"/>
              </a:rPr>
              <a:t>，科学与智能， </a:t>
            </a:r>
            <a:r>
              <a:rPr lang="zh-CN" altLang="en-US" sz="2000" dirty="0">
                <a:solidFill>
                  <a:srgbClr val="2825FD"/>
                </a:solidFill>
                <a:latin typeface="+mn-ea"/>
                <a:cs typeface="Times New Roman" panose="02020603050405020304" pitchFamily="18" charset="0"/>
                <a:sym typeface="+mn-ea"/>
              </a:rPr>
              <a:t>鄂维南院士</a:t>
            </a:r>
            <a:r>
              <a:rPr lang="zh-CN" altLang="en-US" sz="2000" dirty="0">
                <a:latin typeface="+mn-ea"/>
                <a:cs typeface="Times New Roman" panose="02020603050405020304" pitchFamily="18" charset="0"/>
                <a:sym typeface="+mn-ea"/>
              </a:rPr>
              <a:t>，北京大学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2023. 02.24,  </a:t>
            </a:r>
            <a:r>
              <a:rPr lang="zh-CN" altLang="en-US" sz="2000" dirty="0">
                <a:latin typeface="+mn-ea"/>
                <a:cs typeface="Times New Roman" panose="02020603050405020304" pitchFamily="18" charset="0"/>
                <a:sym typeface="+mn-ea"/>
              </a:rPr>
              <a:t>人工智能化学家</a:t>
            </a:r>
            <a:r>
              <a:rPr lang="en-US" altLang="zh-CN" sz="2000" dirty="0">
                <a:latin typeface="+mn-ea"/>
                <a:cs typeface="Times New Roman" panose="02020603050405020304" pitchFamily="18" charset="0"/>
                <a:sym typeface="+mn-ea"/>
              </a:rPr>
              <a:t>, </a:t>
            </a:r>
            <a:r>
              <a:rPr lang="zh-CN" altLang="en-US" sz="2000" dirty="0">
                <a:solidFill>
                  <a:srgbClr val="2825FD"/>
                </a:solidFill>
                <a:latin typeface="+mn-ea"/>
                <a:cs typeface="Times New Roman" panose="02020603050405020304" pitchFamily="18" charset="0"/>
                <a:sym typeface="+mn-ea"/>
              </a:rPr>
              <a:t>罗毅院士</a:t>
            </a:r>
            <a:r>
              <a:rPr lang="zh-CN" altLang="en-US" sz="2000" dirty="0">
                <a:latin typeface="+mn-ea"/>
                <a:cs typeface="Times New Roman" panose="02020603050405020304" pitchFamily="18" charset="0"/>
                <a:sym typeface="+mn-ea"/>
              </a:rPr>
              <a:t>，中国科学技术大学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2023.03.31,   </a:t>
            </a:r>
            <a:r>
              <a:rPr lang="zh-CN" altLang="en-US" sz="2000" dirty="0">
                <a:latin typeface="+mn-ea"/>
                <a:cs typeface="Times New Roman" panose="02020603050405020304" pitchFamily="18" charset="0"/>
                <a:sym typeface="+mn-ea"/>
              </a:rPr>
              <a:t>量子计算机时代的理论化学， </a:t>
            </a:r>
            <a:r>
              <a:rPr lang="zh-CN" altLang="en-US" sz="2000" dirty="0">
                <a:solidFill>
                  <a:srgbClr val="2825FD"/>
                </a:solidFill>
                <a:latin typeface="+mn-ea"/>
                <a:cs typeface="Times New Roman" panose="02020603050405020304" pitchFamily="18" charset="0"/>
                <a:sym typeface="+mn-ea"/>
              </a:rPr>
              <a:t>方维海院士</a:t>
            </a:r>
            <a:r>
              <a:rPr lang="zh-CN" altLang="en-US" sz="2000" dirty="0">
                <a:latin typeface="+mn-ea"/>
                <a:cs typeface="Times New Roman" panose="02020603050405020304" pitchFamily="18" charset="0"/>
                <a:sym typeface="+mn-ea"/>
              </a:rPr>
              <a:t>，北京师范大学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2023.04.28</a:t>
            </a:r>
            <a:r>
              <a:rPr lang="zh-CN" altLang="en-US" sz="2000" dirty="0">
                <a:latin typeface="+mn-ea"/>
                <a:cs typeface="Times New Roman" panose="02020603050405020304" pitchFamily="18" charset="0"/>
                <a:sym typeface="+mn-ea"/>
              </a:rPr>
              <a:t>，“苦尽甘来”糖化学， </a:t>
            </a:r>
            <a:r>
              <a:rPr lang="zh-CN" altLang="en-US" sz="2000" dirty="0">
                <a:solidFill>
                  <a:srgbClr val="2825FD"/>
                </a:solidFill>
                <a:latin typeface="+mn-ea"/>
                <a:cs typeface="Times New Roman" panose="02020603050405020304" pitchFamily="18" charset="0"/>
                <a:sym typeface="+mn-ea"/>
              </a:rPr>
              <a:t>俞飚院士</a:t>
            </a:r>
            <a:r>
              <a:rPr lang="zh-CN" altLang="en-US" sz="2000" dirty="0">
                <a:latin typeface="+mn-ea"/>
                <a:cs typeface="Times New Roman" panose="02020603050405020304" pitchFamily="18" charset="0"/>
                <a:sym typeface="+mn-ea"/>
              </a:rPr>
              <a:t>，中科院上海有机化学研究所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2024.04.26</a:t>
            </a:r>
            <a:r>
              <a:rPr lang="zh-CN" altLang="en-US" sz="2000" dirty="0">
                <a:latin typeface="+mn-ea"/>
                <a:cs typeface="Times New Roman" panose="02020603050405020304" pitchFamily="18" charset="0"/>
                <a:sym typeface="+mn-ea"/>
              </a:rPr>
              <a:t>，纳米生物界面与纳米药物调控策略，</a:t>
            </a:r>
            <a:r>
              <a:rPr lang="zh-CN" altLang="en-US" sz="2000" dirty="0">
                <a:solidFill>
                  <a:srgbClr val="2825FD"/>
                </a:solidFill>
                <a:latin typeface="+mn-ea"/>
                <a:cs typeface="Times New Roman" panose="02020603050405020304" pitchFamily="18" charset="0"/>
                <a:sym typeface="+mn-ea"/>
              </a:rPr>
              <a:t>陈春英院士</a:t>
            </a:r>
            <a:r>
              <a:rPr lang="zh-CN" altLang="en-US" sz="2000" dirty="0">
                <a:latin typeface="+mn-ea"/>
                <a:cs typeface="Times New Roman" panose="02020603050405020304" pitchFamily="18" charset="0"/>
                <a:sym typeface="+mn-ea"/>
              </a:rPr>
              <a:t>，国家纳米科学</a:t>
            </a:r>
            <a:r>
              <a:rPr lang="zh-CN" altLang="en-US" sz="2000" dirty="0" smtClean="0">
                <a:latin typeface="+mn-ea"/>
                <a:cs typeface="Times New Roman" panose="02020603050405020304" pitchFamily="18" charset="0"/>
                <a:sym typeface="+mn-ea"/>
              </a:rPr>
              <a:t>中心</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2024.10.18</a:t>
            </a:r>
            <a:r>
              <a:rPr lang="zh-CN" altLang="en-US" sz="2000" dirty="0">
                <a:latin typeface="+mn-ea"/>
                <a:cs typeface="Times New Roman" panose="02020603050405020304" pitchFamily="18" charset="0"/>
                <a:sym typeface="+mn-ea"/>
              </a:rPr>
              <a:t>，化学键能量学：奠基化学理性发展</a:t>
            </a:r>
            <a:r>
              <a:rPr lang="en-US" altLang="zh-CN" sz="2000" dirty="0">
                <a:latin typeface="+mn-ea"/>
                <a:cs typeface="Times New Roman" panose="02020603050405020304" pitchFamily="18" charset="0"/>
                <a:sym typeface="+mn-ea"/>
              </a:rPr>
              <a:t>/</a:t>
            </a:r>
            <a:r>
              <a:rPr lang="zh-CN" altLang="en-US" sz="2000" dirty="0">
                <a:latin typeface="+mn-ea"/>
                <a:cs typeface="Times New Roman" panose="02020603050405020304" pitchFamily="18" charset="0"/>
                <a:sym typeface="+mn-ea"/>
              </a:rPr>
              <a:t>赋能化学转化范式变革，</a:t>
            </a:r>
            <a:r>
              <a:rPr lang="zh-CN" altLang="en-US" sz="2000" dirty="0" smtClean="0">
                <a:solidFill>
                  <a:srgbClr val="2825FD"/>
                </a:solidFill>
                <a:latin typeface="+mn-ea"/>
                <a:cs typeface="Times New Roman" panose="02020603050405020304" pitchFamily="18" charset="0"/>
                <a:sym typeface="+mn-ea"/>
              </a:rPr>
              <a:t>程津培院士，</a:t>
            </a:r>
            <a:r>
              <a:rPr lang="zh-CN" altLang="en-US" sz="2000" dirty="0">
                <a:latin typeface="+mn-ea"/>
                <a:cs typeface="Times New Roman" panose="02020603050405020304" pitchFamily="18" charset="0"/>
                <a:sym typeface="+mn-ea"/>
              </a:rPr>
              <a:t>南开大学</a:t>
            </a:r>
            <a:r>
              <a:rPr lang="en-US" altLang="zh-CN" sz="2000" dirty="0">
                <a:latin typeface="+mn-ea"/>
                <a:cs typeface="Times New Roman" panose="02020603050405020304" pitchFamily="18" charset="0"/>
                <a:sym typeface="+mn-ea"/>
              </a:rPr>
              <a:t>/</a:t>
            </a:r>
            <a:r>
              <a:rPr lang="zh-CN" altLang="en-US" sz="2000" dirty="0" smtClean="0">
                <a:latin typeface="+mn-ea"/>
                <a:cs typeface="Times New Roman" panose="02020603050405020304" pitchFamily="18" charset="0"/>
                <a:sym typeface="+mn-ea"/>
              </a:rPr>
              <a:t>清华大学</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2024.11.22</a:t>
            </a:r>
            <a:r>
              <a:rPr lang="zh-CN" altLang="en-US" sz="2000" dirty="0">
                <a:latin typeface="+mn-ea"/>
                <a:cs typeface="Times New Roman" panose="02020603050405020304" pitchFamily="18" charset="0"/>
                <a:sym typeface="+mn-ea"/>
              </a:rPr>
              <a:t>，纤维材料 引领未来，</a:t>
            </a:r>
            <a:r>
              <a:rPr lang="zh-CN" altLang="en-US" sz="2000" dirty="0">
                <a:solidFill>
                  <a:srgbClr val="2825FD"/>
                </a:solidFill>
                <a:latin typeface="+mn-ea"/>
                <a:cs typeface="Times New Roman" panose="02020603050405020304" pitchFamily="18" charset="0"/>
                <a:sym typeface="+mn-ea"/>
              </a:rPr>
              <a:t>朱美芳院士</a:t>
            </a:r>
            <a:r>
              <a:rPr lang="zh-CN" altLang="en-US" sz="2000" dirty="0">
                <a:latin typeface="+mn-ea"/>
                <a:cs typeface="Times New Roman" panose="02020603050405020304" pitchFamily="18" charset="0"/>
                <a:sym typeface="+mn-ea"/>
              </a:rPr>
              <a:t>，东华大学</a:t>
            </a:r>
          </a:p>
        </p:txBody>
      </p:sp>
      <p:cxnSp>
        <p:nvCxnSpPr>
          <p:cNvPr id="12" name="直接连接符 11"/>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伯苓讲座</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406776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13" name="副标题 5"/>
          <p:cNvSpPr>
            <a:spLocks noGrp="1"/>
          </p:cNvSpPr>
          <p:nvPr>
            <p:ph type="subTitle" idx="1"/>
          </p:nvPr>
        </p:nvSpPr>
        <p:spPr>
          <a:xfrm>
            <a:off x="502286" y="1536029"/>
            <a:ext cx="6469380" cy="4791075"/>
          </a:xfrm>
        </p:spPr>
        <p:txBody>
          <a:bodyPr>
            <a:normAutofit/>
          </a:bodyPr>
          <a:lstStyle/>
          <a:p>
            <a:pPr algn="just">
              <a:lnSpc>
                <a:spcPct val="200000"/>
              </a:lnSpc>
            </a:pPr>
            <a:r>
              <a:rPr lang="en-US" altLang="zh-CN" sz="18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     </a:t>
            </a:r>
            <a:endParaRPr sz="1600" dirty="0">
              <a:latin typeface="微软雅黑" panose="020B0503020204020204" charset="-122"/>
              <a:ea typeface="微软雅黑" panose="020B0503020204020204" charset="-122"/>
              <a:cs typeface="微软雅黑" panose="020B0503020204020204" charset="-122"/>
            </a:endParaRPr>
          </a:p>
        </p:txBody>
      </p:sp>
      <p:grpSp>
        <p:nvGrpSpPr>
          <p:cNvPr id="46" name="组合 45"/>
          <p:cNvGrpSpPr/>
          <p:nvPr/>
        </p:nvGrpSpPr>
        <p:grpSpPr>
          <a:xfrm>
            <a:off x="358776" y="1296714"/>
            <a:ext cx="2984500" cy="2611701"/>
            <a:chOff x="2005202" y="3664939"/>
            <a:chExt cx="2984500" cy="2611701"/>
          </a:xfrm>
        </p:grpSpPr>
        <p:sp>
          <p:nvSpPr>
            <p:cNvPr id="23" name="矩形 22"/>
            <p:cNvSpPr/>
            <p:nvPr/>
          </p:nvSpPr>
          <p:spPr>
            <a:xfrm>
              <a:off x="2223238" y="5708689"/>
              <a:ext cx="2569743"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9" name="组合 8"/>
            <p:cNvGrpSpPr/>
            <p:nvPr/>
          </p:nvGrpSpPr>
          <p:grpSpPr>
            <a:xfrm>
              <a:off x="2005202" y="3664939"/>
              <a:ext cx="2984500" cy="2567111"/>
              <a:chOff x="2016126" y="3643756"/>
              <a:chExt cx="2984500" cy="2567111"/>
            </a:xfrm>
          </p:grpSpPr>
          <p:pic>
            <p:nvPicPr>
              <p:cNvPr id="15" name="图片 1"/>
              <p:cNvPicPr>
                <a:picLocks noChangeAspect="1"/>
              </p:cNvPicPr>
              <p:nvPr/>
            </p:nvPicPr>
            <p:blipFill>
              <a:blip r:embed="rId7"/>
              <a:srcRect l="38429" t="17769" r="24310" b="43073"/>
              <a:stretch>
                <a:fillRect/>
              </a:stretch>
            </p:blipFill>
            <p:spPr>
              <a:xfrm>
                <a:off x="2209166" y="3643756"/>
                <a:ext cx="2598420" cy="2051051"/>
              </a:xfrm>
              <a:prstGeom prst="rect">
                <a:avLst/>
              </a:prstGeom>
              <a:noFill/>
              <a:ln w="9525">
                <a:noFill/>
              </a:ln>
            </p:spPr>
          </p:pic>
          <p:sp>
            <p:nvSpPr>
              <p:cNvPr id="26" name="矩形 6"/>
              <p:cNvSpPr>
                <a:spLocks noChangeArrowheads="1"/>
              </p:cNvSpPr>
              <p:nvPr/>
            </p:nvSpPr>
            <p:spPr bwMode="auto">
              <a:xfrm>
                <a:off x="2016126" y="5687647"/>
                <a:ext cx="2984500" cy="523220"/>
              </a:xfrm>
              <a:prstGeom prst="rect">
                <a:avLst/>
              </a:prstGeom>
              <a:noFill/>
              <a:ln w="9525">
                <a:noFill/>
                <a:miter lim="800000"/>
              </a:ln>
            </p:spPr>
            <p:txBody>
              <a:bodyPr wrap="square">
                <a:spAutoFit/>
              </a:bodyPr>
              <a:lstStyle/>
              <a:p>
                <a:pPr algn="ctr" eaLnBrk="1" hangingPunct="1">
                  <a:defRPr/>
                </a:pPr>
                <a:r>
                  <a:rPr lang="en-US" altLang="zh-CN" sz="1400" b="1" dirty="0">
                    <a:solidFill>
                      <a:srgbClr val="FFFFFF"/>
                    </a:solidFill>
                    <a:ea typeface="黑体" panose="02010609060101010101" charset="-122"/>
                    <a:cs typeface="Arial" panose="020B0604020202020204" pitchFamily="34" charset="0"/>
                    <a:sym typeface="+mn-ea"/>
                  </a:rPr>
                  <a:t>2017</a:t>
                </a:r>
                <a:r>
                  <a:rPr lang="zh-CN" altLang="en-US" sz="1400" b="1" dirty="0">
                    <a:solidFill>
                      <a:srgbClr val="FFFFFF"/>
                    </a:solidFill>
                    <a:ea typeface="黑体" panose="02010609060101010101" charset="-122"/>
                    <a:cs typeface="Arial" panose="020B0604020202020204" pitchFamily="34" charset="0"/>
                    <a:sym typeface="+mn-ea"/>
                  </a:rPr>
                  <a:t>年</a:t>
                </a:r>
                <a:r>
                  <a:rPr lang="en-US" altLang="zh-CN" sz="1400" b="1" dirty="0">
                    <a:solidFill>
                      <a:srgbClr val="FFFFFF"/>
                    </a:solidFill>
                    <a:ea typeface="黑体" panose="02010609060101010101" charset="-122"/>
                    <a:cs typeface="Arial" panose="020B0604020202020204" pitchFamily="34" charset="0"/>
                    <a:sym typeface="+mn-ea"/>
                  </a:rPr>
                  <a:t>4</a:t>
                </a:r>
                <a:r>
                  <a:rPr lang="zh-CN" altLang="en-US" sz="1400" b="1" dirty="0">
                    <a:solidFill>
                      <a:srgbClr val="FFFFFF"/>
                    </a:solidFill>
                    <a:ea typeface="黑体" panose="02010609060101010101" charset="-122"/>
                    <a:cs typeface="Arial" panose="020B0604020202020204" pitchFamily="34" charset="0"/>
                    <a:sym typeface="+mn-ea"/>
                  </a:rPr>
                  <a:t>月</a:t>
                </a:r>
                <a:r>
                  <a:rPr lang="en-US" altLang="zh-CN" sz="1400" b="1" dirty="0">
                    <a:solidFill>
                      <a:srgbClr val="FFFFFF"/>
                    </a:solidFill>
                    <a:ea typeface="黑体" panose="02010609060101010101" charset="-122"/>
                    <a:cs typeface="Arial" panose="020B0604020202020204" pitchFamily="34" charset="0"/>
                    <a:sym typeface="+mn-ea"/>
                  </a:rPr>
                  <a:t>28</a:t>
                </a:r>
                <a:r>
                  <a:rPr lang="zh-CN" altLang="en-US" sz="1400" b="1" dirty="0">
                    <a:solidFill>
                      <a:srgbClr val="FFFFFF"/>
                    </a:solidFill>
                    <a:ea typeface="黑体" panose="02010609060101010101" charset="-122"/>
                    <a:cs typeface="Arial" panose="020B0604020202020204" pitchFamily="34" charset="0"/>
                    <a:sym typeface="+mn-ea"/>
                  </a:rPr>
                  <a:t>日中科院上海</a:t>
                </a:r>
                <a:endParaRPr lang="en-US" altLang="zh-CN" sz="1400" b="1" dirty="0">
                  <a:solidFill>
                    <a:srgbClr val="FFFFFF"/>
                  </a:solidFill>
                  <a:ea typeface="黑体" panose="02010609060101010101" charset="-122"/>
                  <a:cs typeface="Arial" panose="020B0604020202020204" pitchFamily="34" charset="0"/>
                  <a:sym typeface="+mn-ea"/>
                </a:endParaRPr>
              </a:p>
              <a:p>
                <a:pPr algn="ctr" eaLnBrk="1" hangingPunct="1">
                  <a:defRPr/>
                </a:pPr>
                <a:r>
                  <a:rPr lang="zh-CN" altLang="en-US" sz="1400" b="1" dirty="0">
                    <a:solidFill>
                      <a:srgbClr val="FFFFFF"/>
                    </a:solidFill>
                    <a:ea typeface="黑体" panose="02010609060101010101" charset="-122"/>
                    <a:cs typeface="Arial" panose="020B0604020202020204" pitchFamily="34" charset="0"/>
                    <a:sym typeface="+mn-ea"/>
                  </a:rPr>
                  <a:t>有机所丁奎岭院士</a:t>
                </a:r>
              </a:p>
            </p:txBody>
          </p:sp>
        </p:grpSp>
      </p:grpSp>
      <p:grpSp>
        <p:nvGrpSpPr>
          <p:cNvPr id="49" name="组合 48"/>
          <p:cNvGrpSpPr/>
          <p:nvPr/>
        </p:nvGrpSpPr>
        <p:grpSpPr>
          <a:xfrm>
            <a:off x="2044699" y="4129591"/>
            <a:ext cx="2597153" cy="2587758"/>
            <a:chOff x="9262745" y="3643757"/>
            <a:chExt cx="2597153" cy="2595505"/>
          </a:xfrm>
        </p:grpSpPr>
        <p:sp>
          <p:nvSpPr>
            <p:cNvPr id="21" name="矩形 20"/>
            <p:cNvSpPr/>
            <p:nvPr/>
          </p:nvSpPr>
          <p:spPr>
            <a:xfrm>
              <a:off x="9262745" y="5671311"/>
              <a:ext cx="2597151"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2" name="组合 11"/>
            <p:cNvGrpSpPr/>
            <p:nvPr/>
          </p:nvGrpSpPr>
          <p:grpSpPr>
            <a:xfrm>
              <a:off x="9262746" y="3643757"/>
              <a:ext cx="2597152" cy="2573493"/>
              <a:chOff x="9262746" y="3643757"/>
              <a:chExt cx="2597152" cy="2573493"/>
            </a:xfrm>
          </p:grpSpPr>
          <p:pic>
            <p:nvPicPr>
              <p:cNvPr id="16" name="图片 1"/>
              <p:cNvPicPr>
                <a:picLocks noChangeAspect="1"/>
              </p:cNvPicPr>
              <p:nvPr/>
            </p:nvPicPr>
            <p:blipFill rotWithShape="1">
              <a:blip r:embed="rId8"/>
              <a:srcRect r="4238"/>
              <a:stretch>
                <a:fillRect/>
              </a:stretch>
            </p:blipFill>
            <p:spPr>
              <a:xfrm>
                <a:off x="9262747" y="3643757"/>
                <a:ext cx="2597151" cy="2050415"/>
              </a:xfrm>
              <a:prstGeom prst="rect">
                <a:avLst/>
              </a:prstGeom>
              <a:noFill/>
              <a:ln w="9525">
                <a:noFill/>
              </a:ln>
            </p:spPr>
          </p:pic>
          <p:sp>
            <p:nvSpPr>
              <p:cNvPr id="29" name="矩形 6"/>
              <p:cNvSpPr>
                <a:spLocks noChangeArrowheads="1"/>
              </p:cNvSpPr>
              <p:nvPr/>
            </p:nvSpPr>
            <p:spPr bwMode="auto">
              <a:xfrm>
                <a:off x="9262746" y="5694030"/>
                <a:ext cx="2597151" cy="523220"/>
              </a:xfrm>
              <a:prstGeom prst="rect">
                <a:avLst/>
              </a:prstGeom>
              <a:noFill/>
              <a:ln w="9525">
                <a:noFill/>
                <a:miter lim="800000"/>
              </a:ln>
            </p:spPr>
            <p:txBody>
              <a:bodyPr wrap="square">
                <a:spAutoFit/>
              </a:bodyPr>
              <a:lstStyle/>
              <a:p>
                <a:pPr algn="ctr" eaLnBrk="1" hangingPunct="1">
                  <a:defRPr/>
                </a:pPr>
                <a:r>
                  <a:rPr lang="en-US" altLang="zh-CN" sz="1400" b="1" dirty="0">
                    <a:solidFill>
                      <a:srgbClr val="FFFFFF"/>
                    </a:solidFill>
                    <a:ea typeface="黑体" panose="02010609060101010101" charset="-122"/>
                    <a:cs typeface="Arial" panose="020B0604020202020204" pitchFamily="34" charset="0"/>
                    <a:sym typeface="+mn-ea"/>
                  </a:rPr>
                  <a:t>2018</a:t>
                </a:r>
                <a:r>
                  <a:rPr lang="zh-CN" altLang="en-US" sz="1400" b="1" dirty="0">
                    <a:solidFill>
                      <a:srgbClr val="FFFFFF"/>
                    </a:solidFill>
                    <a:ea typeface="黑体" panose="02010609060101010101" charset="-122"/>
                    <a:cs typeface="Arial" panose="020B0604020202020204" pitchFamily="34" charset="0"/>
                    <a:sym typeface="+mn-ea"/>
                  </a:rPr>
                  <a:t>年</a:t>
                </a:r>
                <a:r>
                  <a:rPr lang="en-US" altLang="zh-CN" sz="1400" b="1" dirty="0">
                    <a:solidFill>
                      <a:srgbClr val="FFFFFF"/>
                    </a:solidFill>
                    <a:ea typeface="黑体" panose="02010609060101010101" charset="-122"/>
                    <a:cs typeface="Arial" panose="020B0604020202020204" pitchFamily="34" charset="0"/>
                    <a:sym typeface="+mn-ea"/>
                  </a:rPr>
                  <a:t>10</a:t>
                </a:r>
                <a:r>
                  <a:rPr lang="zh-CN" altLang="en-US" sz="1400" b="1" dirty="0">
                    <a:solidFill>
                      <a:srgbClr val="FFFFFF"/>
                    </a:solidFill>
                    <a:ea typeface="黑体" panose="02010609060101010101" charset="-122"/>
                    <a:cs typeface="Arial" panose="020B0604020202020204" pitchFamily="34" charset="0"/>
                    <a:sym typeface="+mn-ea"/>
                  </a:rPr>
                  <a:t>月</a:t>
                </a:r>
                <a:r>
                  <a:rPr lang="en-US" altLang="zh-CN" sz="1400" b="1" dirty="0">
                    <a:solidFill>
                      <a:srgbClr val="FFFFFF"/>
                    </a:solidFill>
                    <a:ea typeface="黑体" panose="02010609060101010101" charset="-122"/>
                    <a:cs typeface="Arial" panose="020B0604020202020204" pitchFamily="34" charset="0"/>
                    <a:sym typeface="+mn-ea"/>
                  </a:rPr>
                  <a:t>26</a:t>
                </a:r>
                <a:r>
                  <a:rPr lang="zh-CN" altLang="en-US" sz="1400" b="1" dirty="0">
                    <a:solidFill>
                      <a:srgbClr val="FFFFFF"/>
                    </a:solidFill>
                    <a:ea typeface="黑体" panose="02010609060101010101" charset="-122"/>
                    <a:cs typeface="Arial" panose="020B0604020202020204" pitchFamily="34" charset="0"/>
                    <a:sym typeface="+mn-ea"/>
                  </a:rPr>
                  <a:t>日湖南大学</a:t>
                </a:r>
                <a:r>
                  <a:rPr lang="en-US" altLang="zh-CN" sz="1400" b="1" dirty="0">
                    <a:solidFill>
                      <a:srgbClr val="FFFFFF"/>
                    </a:solidFill>
                    <a:ea typeface="黑体" panose="02010609060101010101" charset="-122"/>
                    <a:cs typeface="Arial" panose="020B0604020202020204" pitchFamily="34" charset="0"/>
                    <a:sym typeface="+mn-ea"/>
                  </a:rPr>
                  <a:t/>
                </a:r>
                <a:br>
                  <a:rPr lang="en-US" altLang="zh-CN" sz="1400" b="1" dirty="0">
                    <a:solidFill>
                      <a:srgbClr val="FFFFFF"/>
                    </a:solidFill>
                    <a:ea typeface="黑体" panose="02010609060101010101" charset="-122"/>
                    <a:cs typeface="Arial" panose="020B0604020202020204" pitchFamily="34" charset="0"/>
                    <a:sym typeface="+mn-ea"/>
                  </a:rPr>
                </a:br>
                <a:r>
                  <a:rPr lang="zh-CN" altLang="en-US" sz="1400" b="1" dirty="0">
                    <a:solidFill>
                      <a:srgbClr val="FFFFFF"/>
                    </a:solidFill>
                    <a:ea typeface="黑体" panose="02010609060101010101" charset="-122"/>
                    <a:cs typeface="Arial" panose="020B0604020202020204" pitchFamily="34" charset="0"/>
                    <a:sym typeface="+mn-ea"/>
                  </a:rPr>
                  <a:t>谭蔚泓院士</a:t>
                </a:r>
              </a:p>
            </p:txBody>
          </p:sp>
        </p:grpSp>
      </p:grpSp>
      <p:grpSp>
        <p:nvGrpSpPr>
          <p:cNvPr id="47" name="组合 46"/>
          <p:cNvGrpSpPr/>
          <p:nvPr/>
        </p:nvGrpSpPr>
        <p:grpSpPr>
          <a:xfrm>
            <a:off x="7538974" y="1290079"/>
            <a:ext cx="2690495" cy="2612881"/>
            <a:chOff x="3498215" y="1246141"/>
            <a:chExt cx="2690495" cy="2415015"/>
          </a:xfrm>
        </p:grpSpPr>
        <p:sp>
          <p:nvSpPr>
            <p:cNvPr id="19" name="矩形 18"/>
            <p:cNvSpPr/>
            <p:nvPr/>
          </p:nvSpPr>
          <p:spPr>
            <a:xfrm>
              <a:off x="3498215" y="3093205"/>
              <a:ext cx="2690495"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 name="组合 5"/>
            <p:cNvGrpSpPr/>
            <p:nvPr/>
          </p:nvGrpSpPr>
          <p:grpSpPr>
            <a:xfrm>
              <a:off x="3498215" y="1246141"/>
              <a:ext cx="2690495" cy="2352655"/>
              <a:chOff x="3498215" y="1263141"/>
              <a:chExt cx="2690495" cy="2352655"/>
            </a:xfrm>
          </p:grpSpPr>
          <p:pic>
            <p:nvPicPr>
              <p:cNvPr id="17" name="图片 16" descr="微信图片_20190323234035"/>
              <p:cNvPicPr>
                <a:picLocks noChangeAspect="1"/>
              </p:cNvPicPr>
              <p:nvPr/>
            </p:nvPicPr>
            <p:blipFill>
              <a:blip r:embed="rId9"/>
              <a:stretch>
                <a:fillRect/>
              </a:stretch>
            </p:blipFill>
            <p:spPr>
              <a:xfrm>
                <a:off x="3498215" y="1263141"/>
                <a:ext cx="2690495" cy="1844443"/>
              </a:xfrm>
              <a:prstGeom prst="rect">
                <a:avLst/>
              </a:prstGeom>
            </p:spPr>
          </p:pic>
          <p:sp>
            <p:nvSpPr>
              <p:cNvPr id="30" name="文本框 29"/>
              <p:cNvSpPr txBox="1"/>
              <p:nvPr/>
            </p:nvSpPr>
            <p:spPr>
              <a:xfrm>
                <a:off x="3498215" y="3092576"/>
                <a:ext cx="2690495" cy="523220"/>
              </a:xfrm>
              <a:prstGeom prst="rect">
                <a:avLst/>
              </a:prstGeom>
              <a:noFill/>
            </p:spPr>
            <p:txBody>
              <a:bodyPr wrap="square" rtlCol="0">
                <a:spAutoFit/>
              </a:bodyPr>
              <a:lstStyle/>
              <a:p>
                <a:pPr algn="ctr"/>
                <a:r>
                  <a:rPr lang="en-US" altLang="zh-CN" sz="1400" b="1" dirty="0">
                    <a:solidFill>
                      <a:srgbClr val="FFFFFF"/>
                    </a:solidFill>
                    <a:ea typeface="黑体" panose="02010609060101010101" charset="-122"/>
                    <a:cs typeface="Arial" panose="020B0604020202020204" pitchFamily="34" charset="0"/>
                  </a:rPr>
                  <a:t>2018</a:t>
                </a:r>
                <a:r>
                  <a:rPr lang="zh-CN" altLang="en-US" sz="1400" b="1" dirty="0">
                    <a:solidFill>
                      <a:srgbClr val="FFFFFF"/>
                    </a:solidFill>
                    <a:ea typeface="黑体" panose="02010609060101010101" charset="-122"/>
                    <a:cs typeface="Arial" panose="020B0604020202020204" pitchFamily="34" charset="0"/>
                  </a:rPr>
                  <a:t>年</a:t>
                </a:r>
                <a:r>
                  <a:rPr lang="en-US" altLang="zh-CN" sz="1400" b="1" dirty="0">
                    <a:solidFill>
                      <a:srgbClr val="FFFFFF"/>
                    </a:solidFill>
                    <a:ea typeface="黑体" panose="02010609060101010101" charset="-122"/>
                    <a:cs typeface="Arial" panose="020B0604020202020204" pitchFamily="34" charset="0"/>
                  </a:rPr>
                  <a:t>7</a:t>
                </a:r>
                <a:r>
                  <a:rPr lang="zh-CN" altLang="en-US" sz="1400" b="1" dirty="0">
                    <a:solidFill>
                      <a:srgbClr val="FFFFFF"/>
                    </a:solidFill>
                    <a:ea typeface="黑体" panose="02010609060101010101" charset="-122"/>
                    <a:cs typeface="Arial" panose="020B0604020202020204" pitchFamily="34" charset="0"/>
                  </a:rPr>
                  <a:t>月</a:t>
                </a:r>
                <a:r>
                  <a:rPr lang="en-US" altLang="zh-CN" sz="1400" b="1" dirty="0">
                    <a:solidFill>
                      <a:srgbClr val="FFFFFF"/>
                    </a:solidFill>
                    <a:ea typeface="黑体" panose="02010609060101010101" charset="-122"/>
                    <a:cs typeface="Arial" panose="020B0604020202020204" pitchFamily="34" charset="0"/>
                  </a:rPr>
                  <a:t>14</a:t>
                </a:r>
                <a:r>
                  <a:rPr lang="zh-CN" altLang="en-US" sz="1400" b="1" dirty="0">
                    <a:solidFill>
                      <a:srgbClr val="FFFFFF"/>
                    </a:solidFill>
                    <a:ea typeface="黑体" panose="02010609060101010101" charset="-122"/>
                    <a:cs typeface="Arial" panose="020B0604020202020204" pitchFamily="34" charset="0"/>
                  </a:rPr>
                  <a:t>日美国西北大学</a:t>
                </a:r>
                <a:r>
                  <a:rPr lang="en-US" altLang="zh-CN" sz="1400" b="1" dirty="0">
                    <a:solidFill>
                      <a:srgbClr val="FFFFFF"/>
                    </a:solidFill>
                    <a:ea typeface="黑体" panose="02010609060101010101" charset="-122"/>
                    <a:cs typeface="Arial" panose="020B0604020202020204" pitchFamily="34" charset="0"/>
                  </a:rPr>
                  <a:t/>
                </a:r>
                <a:br>
                  <a:rPr lang="en-US" altLang="zh-CN" sz="1400" b="1" dirty="0">
                    <a:solidFill>
                      <a:srgbClr val="FFFFFF"/>
                    </a:solidFill>
                    <a:ea typeface="黑体" panose="02010609060101010101" charset="-122"/>
                    <a:cs typeface="Arial" panose="020B0604020202020204" pitchFamily="34" charset="0"/>
                  </a:rPr>
                </a:br>
                <a:r>
                  <a:rPr lang="zh-CN" altLang="en-US" sz="1400" b="1" dirty="0">
                    <a:solidFill>
                      <a:srgbClr val="FFFFFF"/>
                    </a:solidFill>
                    <a:ea typeface="黑体" panose="02010609060101010101" charset="-122"/>
                    <a:cs typeface="Arial" panose="020B0604020202020204" pitchFamily="34" charset="0"/>
                  </a:rPr>
                  <a:t>Tobin Marks教授</a:t>
                </a:r>
              </a:p>
            </p:txBody>
          </p:sp>
        </p:grpSp>
      </p:grpSp>
      <p:grpSp>
        <p:nvGrpSpPr>
          <p:cNvPr id="48" name="组合 47"/>
          <p:cNvGrpSpPr/>
          <p:nvPr/>
        </p:nvGrpSpPr>
        <p:grpSpPr>
          <a:xfrm>
            <a:off x="3954275" y="1284732"/>
            <a:ext cx="2760345" cy="2618228"/>
            <a:chOff x="3839489" y="1098291"/>
            <a:chExt cx="2760345" cy="2618228"/>
          </a:xfrm>
        </p:grpSpPr>
        <p:sp>
          <p:nvSpPr>
            <p:cNvPr id="22" name="矩形 21"/>
            <p:cNvSpPr/>
            <p:nvPr/>
          </p:nvSpPr>
          <p:spPr>
            <a:xfrm>
              <a:off x="3839489" y="3148568"/>
              <a:ext cx="2690496"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 name="组合 10"/>
            <p:cNvGrpSpPr/>
            <p:nvPr/>
          </p:nvGrpSpPr>
          <p:grpSpPr>
            <a:xfrm>
              <a:off x="3839489" y="1098291"/>
              <a:ext cx="2760345" cy="2574325"/>
              <a:chOff x="5694681" y="3657725"/>
              <a:chExt cx="2760345" cy="2574325"/>
            </a:xfrm>
          </p:grpSpPr>
          <p:pic>
            <p:nvPicPr>
              <p:cNvPr id="18" name="图片 17" descr="IMG_0760"/>
              <p:cNvPicPr>
                <a:picLocks noChangeAspect="1"/>
              </p:cNvPicPr>
              <p:nvPr/>
            </p:nvPicPr>
            <p:blipFill rotWithShape="1">
              <a:blip r:embed="rId10"/>
              <a:srcRect r="2553"/>
              <a:stretch>
                <a:fillRect/>
              </a:stretch>
            </p:blipFill>
            <p:spPr>
              <a:xfrm>
                <a:off x="5694681" y="3657725"/>
                <a:ext cx="2690495" cy="2051051"/>
              </a:xfrm>
              <a:prstGeom prst="rect">
                <a:avLst/>
              </a:prstGeom>
            </p:spPr>
          </p:pic>
          <p:sp>
            <p:nvSpPr>
              <p:cNvPr id="31" name="文本框 30"/>
              <p:cNvSpPr txBox="1"/>
              <p:nvPr/>
            </p:nvSpPr>
            <p:spPr>
              <a:xfrm>
                <a:off x="5694681" y="5708830"/>
                <a:ext cx="2760345" cy="523220"/>
              </a:xfrm>
              <a:prstGeom prst="rect">
                <a:avLst/>
              </a:prstGeom>
              <a:noFill/>
            </p:spPr>
            <p:txBody>
              <a:bodyPr wrap="square" rtlCol="0">
                <a:spAutoFit/>
              </a:bodyPr>
              <a:lstStyle/>
              <a:p>
                <a:pPr algn="ctr"/>
                <a:r>
                  <a:rPr lang="zh-CN" altLang="en-US" sz="1400" b="1" dirty="0">
                    <a:solidFill>
                      <a:srgbClr val="FFFFFF"/>
                    </a:solidFill>
                    <a:ea typeface="黑体" panose="02010609060101010101" charset="-122"/>
                    <a:cs typeface="Arial" panose="020B0604020202020204" pitchFamily="34" charset="0"/>
                  </a:rPr>
                  <a:t> 2018年6月4日加拿大多伦多大学Andrei Yudin教授</a:t>
                </a:r>
              </a:p>
            </p:txBody>
          </p:sp>
        </p:grpSp>
      </p:grpSp>
      <p:cxnSp>
        <p:nvCxnSpPr>
          <p:cNvPr id="32" name="直接连接符 31"/>
          <p:cNvCxnSpPr/>
          <p:nvPr/>
        </p:nvCxnSpPr>
        <p:spPr>
          <a:xfrm>
            <a:off x="40640" y="845456"/>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34"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伯苓讲座</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grpSp>
        <p:nvGrpSpPr>
          <p:cNvPr id="7" name="组合 6"/>
          <p:cNvGrpSpPr/>
          <p:nvPr/>
        </p:nvGrpSpPr>
        <p:grpSpPr>
          <a:xfrm>
            <a:off x="5558540" y="4157226"/>
            <a:ext cx="2662183" cy="2573457"/>
            <a:chOff x="6911341" y="1086324"/>
            <a:chExt cx="2597151" cy="2610015"/>
          </a:xfrm>
        </p:grpSpPr>
        <p:sp>
          <p:nvSpPr>
            <p:cNvPr id="20" name="矩形 19"/>
            <p:cNvSpPr/>
            <p:nvPr/>
          </p:nvSpPr>
          <p:spPr>
            <a:xfrm>
              <a:off x="6911341" y="3128388"/>
              <a:ext cx="2597151"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rgbClr val="FFFFFF"/>
                  </a:solidFill>
                  <a:latin typeface="+mn-ea"/>
                </a:rPr>
                <a:t>2023</a:t>
              </a:r>
              <a:r>
                <a:rPr lang="zh-CN" altLang="en-US" sz="1400" dirty="0">
                  <a:solidFill>
                    <a:srgbClr val="FFFFFF"/>
                  </a:solidFill>
                  <a:latin typeface="+mn-ea"/>
                </a:rPr>
                <a:t>年</a:t>
              </a:r>
              <a:r>
                <a:rPr lang="en-US" altLang="zh-CN" sz="1400" dirty="0">
                  <a:solidFill>
                    <a:srgbClr val="FFFFFF"/>
                  </a:solidFill>
                  <a:latin typeface="+mn-ea"/>
                </a:rPr>
                <a:t>3</a:t>
              </a:r>
              <a:r>
                <a:rPr lang="zh-CN" altLang="en-US" sz="1400" dirty="0">
                  <a:solidFill>
                    <a:srgbClr val="FFFFFF"/>
                  </a:solidFill>
                  <a:latin typeface="+mn-ea"/>
                </a:rPr>
                <a:t>月</a:t>
              </a:r>
              <a:r>
                <a:rPr lang="en-US" altLang="zh-CN" sz="1400" dirty="0">
                  <a:solidFill>
                    <a:srgbClr val="FFFFFF"/>
                  </a:solidFill>
                  <a:latin typeface="+mn-ea"/>
                </a:rPr>
                <a:t>31</a:t>
              </a:r>
              <a:r>
                <a:rPr lang="zh-CN" altLang="en-US" sz="1400" dirty="0">
                  <a:solidFill>
                    <a:srgbClr val="FFFFFF"/>
                  </a:solidFill>
                  <a:latin typeface="+mn-ea"/>
                </a:rPr>
                <a:t>日北京师范大学方维海院士</a:t>
              </a:r>
            </a:p>
          </p:txBody>
        </p:sp>
        <p:pic>
          <p:nvPicPr>
            <p:cNvPr id="35" name="图片 34"/>
            <p:cNvPicPr/>
            <p:nvPr/>
          </p:nvPicPr>
          <p:blipFill>
            <a:blip r:embed="rId11" cstate="print">
              <a:extLst>
                <a:ext uri="{28A0092B-C50C-407E-A947-70E740481C1C}">
                  <a14:useLocalDpi xmlns:a14="http://schemas.microsoft.com/office/drawing/2010/main" val="0"/>
                </a:ext>
              </a:extLst>
            </a:blip>
            <a:stretch>
              <a:fillRect/>
            </a:stretch>
          </p:blipFill>
          <p:spPr>
            <a:xfrm>
              <a:off x="6911341" y="1086324"/>
              <a:ext cx="2597149" cy="2042064"/>
            </a:xfrm>
            <a:prstGeom prst="rect">
              <a:avLst/>
            </a:prstGeom>
          </p:spPr>
        </p:pic>
      </p:grpSp>
      <p:grpSp>
        <p:nvGrpSpPr>
          <p:cNvPr id="4" name="组合 3"/>
          <p:cNvGrpSpPr/>
          <p:nvPr/>
        </p:nvGrpSpPr>
        <p:grpSpPr>
          <a:xfrm>
            <a:off x="8813486" y="4193177"/>
            <a:ext cx="2673351" cy="2546360"/>
            <a:chOff x="297181" y="1272810"/>
            <a:chExt cx="2673351" cy="2387796"/>
          </a:xfrm>
        </p:grpSpPr>
        <p:sp>
          <p:nvSpPr>
            <p:cNvPr id="25" name="矩形 24"/>
            <p:cNvSpPr/>
            <p:nvPr/>
          </p:nvSpPr>
          <p:spPr>
            <a:xfrm>
              <a:off x="297181" y="3092655"/>
              <a:ext cx="2673351"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rgbClr val="FFFFFF"/>
                  </a:solidFill>
                </a:rPr>
                <a:t>2024</a:t>
              </a:r>
              <a:r>
                <a:rPr lang="zh-CN" altLang="en-US" sz="1400" dirty="0">
                  <a:solidFill>
                    <a:srgbClr val="FFFFFF"/>
                  </a:solidFill>
                </a:rPr>
                <a:t>年</a:t>
              </a:r>
              <a:r>
                <a:rPr lang="en-US" altLang="zh-CN" sz="1400" dirty="0">
                  <a:solidFill>
                    <a:srgbClr val="FFFFFF"/>
                  </a:solidFill>
                </a:rPr>
                <a:t>4</a:t>
              </a:r>
              <a:r>
                <a:rPr lang="zh-CN" altLang="en-US" sz="1400" dirty="0">
                  <a:solidFill>
                    <a:srgbClr val="FFFFFF"/>
                  </a:solidFill>
                </a:rPr>
                <a:t>月</a:t>
              </a:r>
              <a:r>
                <a:rPr lang="en-US" altLang="zh-CN" sz="1400" dirty="0">
                  <a:solidFill>
                    <a:srgbClr val="FFFFFF"/>
                  </a:solidFill>
                </a:rPr>
                <a:t>26</a:t>
              </a:r>
              <a:r>
                <a:rPr lang="zh-CN" altLang="en-US" sz="1400" dirty="0">
                  <a:solidFill>
                    <a:srgbClr val="FFFFFF"/>
                  </a:solidFill>
                </a:rPr>
                <a:t>日国家纳米科学中心陈春英院士</a:t>
              </a:r>
            </a:p>
          </p:txBody>
        </p:sp>
        <p:pic>
          <p:nvPicPr>
            <p:cNvPr id="36" name="图片 35"/>
            <p:cNvPicPr/>
            <p:nvPr/>
          </p:nvPicPr>
          <p:blipFill>
            <a:blip r:embed="rId12" cstate="print">
              <a:extLst>
                <a:ext uri="{28A0092B-C50C-407E-A947-70E740481C1C}">
                  <a14:useLocalDpi xmlns:a14="http://schemas.microsoft.com/office/drawing/2010/main" val="0"/>
                </a:ext>
              </a:extLst>
            </a:blip>
            <a:stretch>
              <a:fillRect/>
            </a:stretch>
          </p:blipFill>
          <p:spPr>
            <a:xfrm>
              <a:off x="297181" y="1272810"/>
              <a:ext cx="2673351" cy="1819765"/>
            </a:xfrm>
            <a:prstGeom prst="rect">
              <a:avLst/>
            </a:prstGeom>
          </p:spPr>
        </p:pic>
      </p:grpSp>
    </p:spTree>
    <p:custDataLst>
      <p:tags r:id="rId1"/>
    </p:custDataLst>
    <p:extLst>
      <p:ext uri="{BB962C8B-B14F-4D97-AF65-F5344CB8AC3E}">
        <p14:creationId xmlns:p14="http://schemas.microsoft.com/office/powerpoint/2010/main" val="3892638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7" name="矩形 6"/>
          <p:cNvSpPr/>
          <p:nvPr/>
        </p:nvSpPr>
        <p:spPr>
          <a:xfrm>
            <a:off x="422786" y="1240784"/>
            <a:ext cx="11366091" cy="4611519"/>
          </a:xfrm>
          <a:prstGeom prst="rect">
            <a:avLst/>
          </a:prstGeom>
        </p:spPr>
        <p:txBody>
          <a:bodyPr wrap="square">
            <a:spAutoFit/>
          </a:bodyPr>
          <a:lstStyle/>
          <a:p>
            <a:pPr>
              <a:lnSpc>
                <a:spcPct val="150000"/>
              </a:lnSpc>
              <a:buFont typeface="Monotype Sorts"/>
            </a:pPr>
            <a:r>
              <a:rPr lang="zh-CN" altLang="en-US" sz="2000" b="1" dirty="0">
                <a:solidFill>
                  <a:srgbClr val="0000FF"/>
                </a:solidFill>
                <a:latin typeface="+mn-ea"/>
                <a:sym typeface="+mn-ea"/>
              </a:rPr>
              <a:t>资助学生在学期间出国交流：</a:t>
            </a:r>
            <a:endParaRPr lang="en-US" altLang="zh-CN" sz="2000" b="1" dirty="0">
              <a:solidFill>
                <a:srgbClr val="0000FF"/>
              </a:solidFill>
              <a:latin typeface="+mn-ea"/>
            </a:endParaRPr>
          </a:p>
          <a:p>
            <a:pPr>
              <a:lnSpc>
                <a:spcPct val="150000"/>
              </a:lnSpc>
              <a:spcBef>
                <a:spcPts val="1600"/>
              </a:spcBef>
              <a:buClr>
                <a:srgbClr val="FF0000"/>
              </a:buClr>
              <a:buFont typeface="Wingdings" panose="05000000000000000000" pitchFamily="2" charset="2"/>
              <a:buChar char="Ø"/>
            </a:pPr>
            <a:r>
              <a:rPr lang="zh-CN" altLang="en-US" sz="2000" dirty="0">
                <a:latin typeface="+mn-ea"/>
              </a:rPr>
              <a:t>每年资助成绩优秀的本科生前往国际一流大学参加</a:t>
            </a:r>
            <a:r>
              <a:rPr lang="zh-CN" altLang="en-US" sz="2000" b="1" dirty="0">
                <a:solidFill>
                  <a:srgbClr val="FF0000"/>
                </a:solidFill>
                <a:latin typeface="+mn-ea"/>
              </a:rPr>
              <a:t>暑期学校项目</a:t>
            </a:r>
            <a:r>
              <a:rPr lang="zh-CN" altLang="en-US" sz="2000" dirty="0">
                <a:latin typeface="+mn-ea"/>
              </a:rPr>
              <a:t>或</a:t>
            </a:r>
            <a:r>
              <a:rPr lang="zh-CN" altLang="en-US" sz="2000" b="1" dirty="0">
                <a:solidFill>
                  <a:srgbClr val="FF0000"/>
                </a:solidFill>
                <a:latin typeface="+mn-ea"/>
              </a:rPr>
              <a:t>暑期科研实习</a:t>
            </a:r>
            <a:r>
              <a:rPr lang="zh-CN" altLang="en-US" sz="2000" dirty="0">
                <a:latin typeface="+mn-ea"/>
              </a:rPr>
              <a:t>，资助优秀本科生参加</a:t>
            </a:r>
            <a:r>
              <a:rPr lang="zh-CN" altLang="en-US" sz="2000" b="1" dirty="0">
                <a:solidFill>
                  <a:srgbClr val="FF0000"/>
                </a:solidFill>
                <a:latin typeface="+mn-ea"/>
              </a:rPr>
              <a:t>国际学术会议</a:t>
            </a:r>
            <a:r>
              <a:rPr lang="zh-CN" altLang="en-US" sz="2000" dirty="0">
                <a:latin typeface="+mn-ea"/>
              </a:rPr>
              <a:t>、</a:t>
            </a:r>
            <a:r>
              <a:rPr lang="zh-CN" altLang="en-US" sz="2000" b="1" dirty="0">
                <a:solidFill>
                  <a:srgbClr val="FF0000"/>
                </a:solidFill>
                <a:latin typeface="+mn-ea"/>
              </a:rPr>
              <a:t>国际学术竞赛</a:t>
            </a:r>
            <a:r>
              <a:rPr lang="zh-CN" altLang="en-US" sz="2000" dirty="0">
                <a:latin typeface="+mn-ea"/>
              </a:rPr>
              <a:t>。学院还开展“</a:t>
            </a:r>
            <a:r>
              <a:rPr lang="zh-CN" altLang="en-US" sz="2000" b="1" dirty="0">
                <a:solidFill>
                  <a:srgbClr val="FF0000"/>
                </a:solidFill>
                <a:latin typeface="+mn-ea"/>
              </a:rPr>
              <a:t>海外实验室深度体验计划</a:t>
            </a:r>
            <a:r>
              <a:rPr lang="zh-CN" altLang="en-US" sz="2000" dirty="0">
                <a:latin typeface="+mn-ea"/>
              </a:rPr>
              <a:t>”，资助优秀本科生去国际顶尖学校、研究所进行 </a:t>
            </a:r>
            <a:r>
              <a:rPr lang="en-US" altLang="zh-CN" sz="2000" dirty="0">
                <a:latin typeface="+mn-ea"/>
              </a:rPr>
              <a:t>3 </a:t>
            </a:r>
            <a:r>
              <a:rPr lang="zh-CN" altLang="en-US" sz="2000" dirty="0">
                <a:latin typeface="+mn-ea"/>
              </a:rPr>
              <a:t>个月以上的科研训练。自项目开展以来，学院资助本科生前往国际一流大学开展短期交流及长期科研</a:t>
            </a:r>
            <a:r>
              <a:rPr lang="zh-CN" altLang="en-US" sz="2000" dirty="0" smtClean="0">
                <a:latin typeface="+mn-ea"/>
              </a:rPr>
              <a:t>训练</a:t>
            </a:r>
            <a:r>
              <a:rPr lang="zh-CN" altLang="en-US" sz="2000" b="1" dirty="0" smtClean="0">
                <a:solidFill>
                  <a:srgbClr val="FF0000"/>
                </a:solidFill>
                <a:latin typeface="+mn-ea"/>
              </a:rPr>
              <a:t>近 </a:t>
            </a:r>
            <a:r>
              <a:rPr lang="en-US" altLang="zh-CN" sz="2000" b="1" dirty="0" smtClean="0">
                <a:solidFill>
                  <a:srgbClr val="FF0000"/>
                </a:solidFill>
                <a:latin typeface="+mn-ea"/>
              </a:rPr>
              <a:t>500</a:t>
            </a:r>
            <a:r>
              <a:rPr lang="zh-CN" altLang="en-US" sz="2000" b="1" dirty="0" smtClean="0">
                <a:solidFill>
                  <a:srgbClr val="FF0000"/>
                </a:solidFill>
                <a:latin typeface="+mn-ea"/>
              </a:rPr>
              <a:t>人次</a:t>
            </a:r>
            <a:r>
              <a:rPr lang="zh-CN" altLang="en-US" sz="2000" dirty="0">
                <a:latin typeface="+mn-ea"/>
              </a:rPr>
              <a:t>。</a:t>
            </a:r>
            <a:endParaRPr lang="en-US" altLang="zh-CN" sz="2000" dirty="0">
              <a:latin typeface="+mn-ea"/>
            </a:endParaRPr>
          </a:p>
          <a:p>
            <a:pPr>
              <a:lnSpc>
                <a:spcPct val="150000"/>
              </a:lnSpc>
              <a:spcBef>
                <a:spcPts val="1600"/>
              </a:spcBef>
              <a:buClr>
                <a:srgbClr val="FF0000"/>
              </a:buClr>
              <a:buFont typeface="Wingdings" panose="05000000000000000000" pitchFamily="2" charset="2"/>
              <a:buChar char="Ø"/>
            </a:pPr>
            <a:r>
              <a:rPr lang="zh-CN" altLang="en-US" sz="2000" b="1" dirty="0">
                <a:latin typeface="+mn-ea"/>
                <a:sym typeface="+mn-ea"/>
              </a:rPr>
              <a:t>交流学校：</a:t>
            </a:r>
            <a:r>
              <a:rPr lang="en-US" altLang="zh-CN" sz="2000" b="1" dirty="0">
                <a:solidFill>
                  <a:srgbClr val="0000FF"/>
                </a:solidFill>
                <a:latin typeface="+mn-ea"/>
                <a:sym typeface="+mn-ea"/>
              </a:rPr>
              <a:t>Caltech, Harvard, MIT, </a:t>
            </a:r>
            <a:r>
              <a:rPr lang="en-US" altLang="zh-CN" sz="2000" b="1" dirty="0" err="1">
                <a:solidFill>
                  <a:srgbClr val="0000FF"/>
                </a:solidFill>
                <a:latin typeface="+mn-ea"/>
                <a:sym typeface="+mn-ea"/>
              </a:rPr>
              <a:t>UCBerkeley</a:t>
            </a:r>
            <a:r>
              <a:rPr lang="en-US" altLang="zh-CN" sz="2000" b="1" dirty="0">
                <a:solidFill>
                  <a:srgbClr val="0000FF"/>
                </a:solidFill>
                <a:latin typeface="+mn-ea"/>
                <a:sym typeface="+mn-ea"/>
              </a:rPr>
              <a:t>, </a:t>
            </a:r>
            <a:r>
              <a:rPr lang="en-US" altLang="zh-CN" sz="2000" b="1" dirty="0" err="1">
                <a:solidFill>
                  <a:srgbClr val="0000FF"/>
                </a:solidFill>
                <a:latin typeface="+mn-ea"/>
                <a:sym typeface="+mn-ea"/>
              </a:rPr>
              <a:t>UOxford</a:t>
            </a:r>
            <a:r>
              <a:rPr lang="en-US" altLang="zh-CN" sz="2000" b="1" dirty="0">
                <a:solidFill>
                  <a:srgbClr val="0000FF"/>
                </a:solidFill>
                <a:latin typeface="+mn-ea"/>
                <a:sym typeface="+mn-ea"/>
              </a:rPr>
              <a:t>, </a:t>
            </a:r>
            <a:r>
              <a:rPr lang="en-US" altLang="zh-CN" sz="2000" b="1" dirty="0" err="1">
                <a:solidFill>
                  <a:srgbClr val="0000FF"/>
                </a:solidFill>
                <a:latin typeface="+mn-ea"/>
                <a:sym typeface="+mn-ea"/>
              </a:rPr>
              <a:t>UCambridge</a:t>
            </a:r>
            <a:r>
              <a:rPr lang="en-US" altLang="zh-CN" sz="2000" b="1" dirty="0">
                <a:solidFill>
                  <a:srgbClr val="0000FF"/>
                </a:solidFill>
                <a:latin typeface="+mn-ea"/>
                <a:sym typeface="+mn-ea"/>
              </a:rPr>
              <a:t>, Scripps Research Institute, </a:t>
            </a:r>
            <a:r>
              <a:rPr lang="en-US" altLang="zh-CN" sz="2000" b="1" dirty="0" err="1">
                <a:solidFill>
                  <a:srgbClr val="0000FF"/>
                </a:solidFill>
                <a:latin typeface="+mn-ea"/>
                <a:sym typeface="+mn-ea"/>
              </a:rPr>
              <a:t>ColumbiaU</a:t>
            </a:r>
            <a:r>
              <a:rPr lang="en-US" altLang="zh-CN" sz="2000" b="1" dirty="0">
                <a:solidFill>
                  <a:srgbClr val="0000FF"/>
                </a:solidFill>
                <a:latin typeface="+mn-ea"/>
                <a:sym typeface="+mn-ea"/>
              </a:rPr>
              <a:t>, </a:t>
            </a:r>
            <a:r>
              <a:rPr lang="en-US" altLang="zh-CN" sz="2000" b="1" dirty="0" err="1">
                <a:solidFill>
                  <a:srgbClr val="0000FF"/>
                </a:solidFill>
                <a:latin typeface="+mn-ea"/>
                <a:sym typeface="+mn-ea"/>
              </a:rPr>
              <a:t>YaleU</a:t>
            </a:r>
            <a:r>
              <a:rPr lang="en-US" altLang="zh-CN" sz="2000" b="1" dirty="0">
                <a:solidFill>
                  <a:srgbClr val="0000FF"/>
                </a:solidFill>
                <a:latin typeface="+mn-ea"/>
                <a:sym typeface="+mn-ea"/>
              </a:rPr>
              <a:t>, </a:t>
            </a:r>
            <a:r>
              <a:rPr lang="en-US" altLang="zh-CN" sz="2000" b="1" dirty="0" err="1">
                <a:solidFill>
                  <a:srgbClr val="0000FF"/>
                </a:solidFill>
                <a:latin typeface="+mn-ea"/>
                <a:sym typeface="+mn-ea"/>
              </a:rPr>
              <a:t>UChicago</a:t>
            </a:r>
            <a:r>
              <a:rPr lang="en-US" altLang="zh-CN" sz="2000" b="1" dirty="0">
                <a:solidFill>
                  <a:srgbClr val="0000FF"/>
                </a:solidFill>
                <a:latin typeface="+mn-ea"/>
                <a:sym typeface="+mn-ea"/>
              </a:rPr>
              <a:t>, </a:t>
            </a:r>
            <a:r>
              <a:rPr lang="en-US" altLang="zh-CN" sz="2000" b="1" dirty="0">
                <a:latin typeface="+mn-ea"/>
                <a:sym typeface="+mn-ea"/>
              </a:rPr>
              <a:t>UCLA, </a:t>
            </a:r>
            <a:r>
              <a:rPr lang="en-US" altLang="zh-CN" sz="2000" b="1" dirty="0" err="1">
                <a:latin typeface="+mn-ea"/>
                <a:sym typeface="+mn-ea"/>
              </a:rPr>
              <a:t>UMichigan</a:t>
            </a:r>
            <a:r>
              <a:rPr lang="en-US" altLang="zh-CN" sz="2000" b="1" dirty="0">
                <a:latin typeface="+mn-ea"/>
                <a:sym typeface="+mn-ea"/>
              </a:rPr>
              <a:t>, </a:t>
            </a:r>
            <a:r>
              <a:rPr lang="en-US" altLang="zh-CN" sz="2000" b="1" dirty="0" err="1">
                <a:latin typeface="+mn-ea"/>
                <a:sym typeface="+mn-ea"/>
              </a:rPr>
              <a:t>UToronto</a:t>
            </a:r>
            <a:r>
              <a:rPr lang="en-US" altLang="zh-CN" sz="2000" b="1" dirty="0">
                <a:latin typeface="+mn-ea"/>
                <a:sym typeface="+mn-ea"/>
              </a:rPr>
              <a:t>, UIUC,  </a:t>
            </a:r>
            <a:r>
              <a:rPr lang="en-US" altLang="zh-CN" sz="2000" b="1" dirty="0" err="1">
                <a:latin typeface="+mn-ea"/>
                <a:sym typeface="+mn-ea"/>
              </a:rPr>
              <a:t>NorthwesternU</a:t>
            </a:r>
            <a:r>
              <a:rPr lang="en-US" altLang="zh-CN" sz="2000" b="1" dirty="0">
                <a:latin typeface="+mn-ea"/>
                <a:sym typeface="+mn-ea"/>
              </a:rPr>
              <a:t>… </a:t>
            </a:r>
            <a:endParaRPr lang="zh-CN" altLang="en-US" sz="2000" dirty="0">
              <a:latin typeface="+mn-ea"/>
            </a:endParaRPr>
          </a:p>
          <a:p>
            <a:pPr>
              <a:lnSpc>
                <a:spcPct val="150000"/>
              </a:lnSpc>
            </a:pPr>
            <a:endParaRPr lang="zh-CN" altLang="en-US" b="1" dirty="0">
              <a:latin typeface="Times New Roman" pitchFamily="18" charset="0"/>
              <a:ea typeface="黑体" pitchFamily="49" charset="-122"/>
              <a:cs typeface="Times New Roman" pitchFamily="18" charset="0"/>
              <a:sym typeface="+mn-ea"/>
            </a:endParaRPr>
          </a:p>
        </p:txBody>
      </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4"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国际交流</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1957069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对角圆角矩形 6"/>
          <p:cNvSpPr/>
          <p:nvPr/>
        </p:nvSpPr>
        <p:spPr>
          <a:xfrm>
            <a:off x="-3810" y="1688465"/>
            <a:ext cx="12191365" cy="3950970"/>
          </a:xfrm>
          <a:prstGeom prst="round2DiagRect">
            <a:avLst/>
          </a:prstGeom>
          <a:solidFill>
            <a:srgbClr val="8500A6">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sp>
        <p:nvSpPr>
          <p:cNvPr id="6" name="文本框 5"/>
          <p:cNvSpPr txBox="1"/>
          <p:nvPr/>
        </p:nvSpPr>
        <p:spPr>
          <a:xfrm>
            <a:off x="537210" y="534035"/>
            <a:ext cx="1402080" cy="337185"/>
          </a:xfrm>
          <a:prstGeom prst="rect">
            <a:avLst/>
          </a:prstGeom>
          <a:noFill/>
        </p:spPr>
        <p:txBody>
          <a:bodyPr wrap="none" rtlCol="0">
            <a:spAutoFit/>
          </a:bodyPr>
          <a:lstStyle/>
          <a:p>
            <a:pPr algn="l"/>
            <a:r>
              <a:rPr lang="zh-CN" altLang="en-US" sz="1600">
                <a:solidFill>
                  <a:schemeClr val="bg1"/>
                </a:solidFill>
                <a:latin typeface="微软雅黑" panose="020B0503020204020204" charset="-122"/>
                <a:ea typeface="微软雅黑" panose="020B0503020204020204" charset="-122"/>
              </a:rPr>
              <a:t>国际交流照片</a:t>
            </a:r>
          </a:p>
        </p:txBody>
      </p:sp>
      <p:pic>
        <p:nvPicPr>
          <p:cNvPr id="4" name="图片 3" descr="40_画板 1"/>
          <p:cNvPicPr>
            <a:picLocks noChangeAspect="1"/>
          </p:cNvPicPr>
          <p:nvPr/>
        </p:nvPicPr>
        <p:blipFill>
          <a:blip r:embed="rId5"/>
          <a:stretch>
            <a:fillRect/>
          </a:stretch>
        </p:blipFill>
        <p:spPr>
          <a:xfrm>
            <a:off x="537210" y="2023110"/>
            <a:ext cx="11130280" cy="3275965"/>
          </a:xfrm>
          <a:prstGeom prst="rect">
            <a:avLst/>
          </a:prstGeom>
        </p:spPr>
      </p:pic>
      <p:grpSp>
        <p:nvGrpSpPr>
          <p:cNvPr id="8" name="组合 7"/>
          <p:cNvGrpSpPr/>
          <p:nvPr/>
        </p:nvGrpSpPr>
        <p:grpSpPr>
          <a:xfrm>
            <a:off x="9508490" y="226695"/>
            <a:ext cx="2849880" cy="635000"/>
            <a:chOff x="14974" y="357"/>
            <a:chExt cx="4488" cy="1000"/>
          </a:xfrm>
        </p:grpSpPr>
        <p:pic>
          <p:nvPicPr>
            <p:cNvPr id="9" name="图片 8" descr="G:\新建文件夹\配图\58-02.png58-02"/>
            <p:cNvPicPr>
              <a:picLocks noChangeAspect="1"/>
            </p:cNvPicPr>
            <p:nvPr/>
          </p:nvPicPr>
          <p:blipFill>
            <a:blip r:embed="rId6"/>
            <a:srcRect/>
            <a:stretch>
              <a:fillRect/>
            </a:stretch>
          </p:blipFill>
          <p:spPr>
            <a:xfrm>
              <a:off x="14974" y="366"/>
              <a:ext cx="4228" cy="949"/>
            </a:xfrm>
            <a:prstGeom prst="rect">
              <a:avLst/>
            </a:prstGeom>
          </p:spPr>
        </p:pic>
        <p:pic>
          <p:nvPicPr>
            <p:cNvPr id="10" name="图片 9" descr="16_画板 1"/>
            <p:cNvPicPr>
              <a:picLocks noChangeAspect="1"/>
            </p:cNvPicPr>
            <p:nvPr/>
          </p:nvPicPr>
          <p:blipFill>
            <a:blip r:embed="rId7"/>
            <a:stretch>
              <a:fillRect/>
            </a:stretch>
          </p:blipFill>
          <p:spPr>
            <a:xfrm>
              <a:off x="14974" y="357"/>
              <a:ext cx="4489" cy="1000"/>
            </a:xfrm>
            <a:prstGeom prst="rect">
              <a:avLst/>
            </a:prstGeom>
          </p:spPr>
        </p:pic>
      </p:gr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4"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国际交流</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3136883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
          <a:srcRect/>
          <a:stretch>
            <a:fillRect/>
          </a:stretch>
        </p:blipFill>
        <p:spPr>
          <a:xfrm>
            <a:off x="635" y="6744618"/>
            <a:ext cx="12198351" cy="111125"/>
          </a:xfrm>
          <a:prstGeom prst="rect">
            <a:avLst/>
          </a:prstGeom>
        </p:spPr>
      </p:pic>
      <p:grpSp>
        <p:nvGrpSpPr>
          <p:cNvPr id="4" name="组合 3"/>
          <p:cNvGrpSpPr/>
          <p:nvPr/>
        </p:nvGrpSpPr>
        <p:grpSpPr>
          <a:xfrm>
            <a:off x="9508491" y="227295"/>
            <a:ext cx="2849880" cy="635000"/>
            <a:chOff x="14974" y="357"/>
            <a:chExt cx="4488" cy="1000"/>
          </a:xfrm>
        </p:grpSpPr>
        <p:pic>
          <p:nvPicPr>
            <p:cNvPr id="11" name="图片 10" descr="G:\新建文件夹\配图\58-02.png58-02"/>
            <p:cNvPicPr>
              <a:picLocks noChangeAspect="1"/>
            </p:cNvPicPr>
            <p:nvPr/>
          </p:nvPicPr>
          <p:blipFill>
            <a:blip r:embed="rId4"/>
            <a:srcRect/>
            <a:stretch>
              <a:fillRect/>
            </a:stretch>
          </p:blipFill>
          <p:spPr>
            <a:xfrm>
              <a:off x="14974" y="366"/>
              <a:ext cx="4228" cy="949"/>
            </a:xfrm>
            <a:prstGeom prst="rect">
              <a:avLst/>
            </a:prstGeom>
          </p:spPr>
        </p:pic>
        <p:pic>
          <p:nvPicPr>
            <p:cNvPr id="12" name="图片 11" descr="16_画板 1"/>
            <p:cNvPicPr>
              <a:picLocks noChangeAspect="1"/>
            </p:cNvPicPr>
            <p:nvPr/>
          </p:nvPicPr>
          <p:blipFill>
            <a:blip r:embed="rId5"/>
            <a:stretch>
              <a:fillRect/>
            </a:stretch>
          </p:blipFill>
          <p:spPr>
            <a:xfrm>
              <a:off x="14974" y="357"/>
              <a:ext cx="4489" cy="1000"/>
            </a:xfrm>
            <a:prstGeom prst="rect">
              <a:avLst/>
            </a:prstGeom>
          </p:spPr>
        </p:pic>
      </p:grpSp>
      <p:pic>
        <p:nvPicPr>
          <p:cNvPr id="7" name="图片 6" descr="C:\Users\admin\Desktop\主楼.png18.png主楼.png18"/>
          <p:cNvPicPr>
            <a:picLocks noChangeAspect="1"/>
          </p:cNvPicPr>
          <p:nvPr/>
        </p:nvPicPr>
        <p:blipFill>
          <a:blip r:embed="rId6"/>
          <a:srcRect/>
          <a:stretch>
            <a:fillRect/>
          </a:stretch>
        </p:blipFill>
        <p:spPr>
          <a:xfrm flipH="1">
            <a:off x="7033895" y="2831537"/>
            <a:ext cx="5165091" cy="3912871"/>
          </a:xfrm>
          <a:prstGeom prst="rect">
            <a:avLst/>
          </a:prstGeom>
        </p:spPr>
      </p:pic>
      <p:sp>
        <p:nvSpPr>
          <p:cNvPr id="14" name="标题 66"/>
          <p:cNvSpPr txBox="1">
            <a:spLocks/>
          </p:cNvSpPr>
          <p:nvPr/>
        </p:nvSpPr>
        <p:spPr>
          <a:xfrm>
            <a:off x="2601565" y="862295"/>
            <a:ext cx="6559963"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近三届化学伯苓班毕业去向统计</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1507529026"/>
              </p:ext>
            </p:extLst>
          </p:nvPr>
        </p:nvGraphicFramePr>
        <p:xfrm>
          <a:off x="1233997" y="1748902"/>
          <a:ext cx="9632270" cy="2031888"/>
        </p:xfrm>
        <a:graphic>
          <a:graphicData uri="http://schemas.openxmlformats.org/drawingml/2006/table">
            <a:tbl>
              <a:tblPr>
                <a:tableStyleId>{5C22544A-7EE6-4342-B048-85BDC9FD1C3A}</a:tableStyleId>
              </a:tblPr>
              <a:tblGrid>
                <a:gridCol w="1167548">
                  <a:extLst>
                    <a:ext uri="{9D8B030D-6E8A-4147-A177-3AD203B41FA5}">
                      <a16:colId xmlns:a16="http://schemas.microsoft.com/office/drawing/2014/main" val="2560879953"/>
                    </a:ext>
                  </a:extLst>
                </a:gridCol>
                <a:gridCol w="1167548">
                  <a:extLst>
                    <a:ext uri="{9D8B030D-6E8A-4147-A177-3AD203B41FA5}">
                      <a16:colId xmlns:a16="http://schemas.microsoft.com/office/drawing/2014/main" val="311106362"/>
                    </a:ext>
                  </a:extLst>
                </a:gridCol>
                <a:gridCol w="1167548">
                  <a:extLst>
                    <a:ext uri="{9D8B030D-6E8A-4147-A177-3AD203B41FA5}">
                      <a16:colId xmlns:a16="http://schemas.microsoft.com/office/drawing/2014/main" val="2918463809"/>
                    </a:ext>
                  </a:extLst>
                </a:gridCol>
                <a:gridCol w="1167548">
                  <a:extLst>
                    <a:ext uri="{9D8B030D-6E8A-4147-A177-3AD203B41FA5}">
                      <a16:colId xmlns:a16="http://schemas.microsoft.com/office/drawing/2014/main" val="1112532622"/>
                    </a:ext>
                  </a:extLst>
                </a:gridCol>
                <a:gridCol w="1167548">
                  <a:extLst>
                    <a:ext uri="{9D8B030D-6E8A-4147-A177-3AD203B41FA5}">
                      <a16:colId xmlns:a16="http://schemas.microsoft.com/office/drawing/2014/main" val="3590808195"/>
                    </a:ext>
                  </a:extLst>
                </a:gridCol>
                <a:gridCol w="1726997">
                  <a:extLst>
                    <a:ext uri="{9D8B030D-6E8A-4147-A177-3AD203B41FA5}">
                      <a16:colId xmlns:a16="http://schemas.microsoft.com/office/drawing/2014/main" val="2298016765"/>
                    </a:ext>
                  </a:extLst>
                </a:gridCol>
                <a:gridCol w="2067533">
                  <a:extLst>
                    <a:ext uri="{9D8B030D-6E8A-4147-A177-3AD203B41FA5}">
                      <a16:colId xmlns:a16="http://schemas.microsoft.com/office/drawing/2014/main" val="731948591"/>
                    </a:ext>
                  </a:extLst>
                </a:gridCol>
              </a:tblGrid>
              <a:tr h="507972">
                <a:tc>
                  <a:txBody>
                    <a:bodyPr/>
                    <a:lstStyle/>
                    <a:p>
                      <a:pPr algn="ctr" fontAlgn="b"/>
                      <a:r>
                        <a:rPr lang="zh-CN" altLang="en-US" sz="2000" u="none" strike="noStrike" dirty="0">
                          <a:effectLst/>
                        </a:rPr>
                        <a:t>　</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zh-CN" altLang="en-US" sz="2000" u="none" strike="noStrike" dirty="0">
                          <a:effectLst/>
                        </a:rPr>
                        <a:t>毕业人数</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zh-CN" altLang="en-US" sz="2000" u="none" strike="noStrike" dirty="0">
                          <a:effectLst/>
                        </a:rPr>
                        <a:t>出国读研</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zh-CN" altLang="en-US" sz="2000" u="none" strike="noStrike" dirty="0">
                          <a:effectLst/>
                        </a:rPr>
                        <a:t>国内读研</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zh-CN" altLang="en-US" sz="2000" u="none" strike="noStrike" dirty="0">
                          <a:effectLst/>
                        </a:rPr>
                        <a:t>科研助理</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zh-CN" altLang="en-US" sz="2000" u="none" strike="noStrike" dirty="0">
                          <a:effectLst/>
                        </a:rPr>
                        <a:t>出国百分比</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zh-CN" altLang="en-US" sz="2000" u="none" strike="noStrike">
                          <a:effectLst/>
                        </a:rPr>
                        <a:t>国内读研百分比</a:t>
                      </a:r>
                      <a:endParaRPr lang="zh-CN" altLang="en-US" sz="20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extLst>
                  <a:ext uri="{0D108BD9-81ED-4DB2-BD59-A6C34878D82A}">
                    <a16:rowId xmlns:a16="http://schemas.microsoft.com/office/drawing/2014/main" val="285746540"/>
                  </a:ext>
                </a:extLst>
              </a:tr>
              <a:tr h="507972">
                <a:tc>
                  <a:txBody>
                    <a:bodyPr/>
                    <a:lstStyle/>
                    <a:p>
                      <a:pPr algn="ctr" fontAlgn="b"/>
                      <a:r>
                        <a:rPr lang="en-US" altLang="zh-CN" sz="2000" u="none" strike="noStrike" dirty="0">
                          <a:effectLst/>
                        </a:rPr>
                        <a:t>2023</a:t>
                      </a:r>
                      <a:r>
                        <a:rPr lang="zh-CN" altLang="en-US" sz="2000" u="none" strike="noStrike" dirty="0">
                          <a:effectLst/>
                        </a:rPr>
                        <a:t>届</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a:effectLst/>
                        </a:rPr>
                        <a:t>25</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a:effectLst/>
                        </a:rPr>
                        <a:t>8</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a:effectLst/>
                        </a:rPr>
                        <a:t>17</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dirty="0">
                          <a:effectLst/>
                        </a:rPr>
                        <a:t>0</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dirty="0">
                          <a:effectLst/>
                        </a:rPr>
                        <a:t>32%</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dirty="0">
                          <a:effectLst/>
                        </a:rPr>
                        <a:t>68%</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extLst>
                  <a:ext uri="{0D108BD9-81ED-4DB2-BD59-A6C34878D82A}">
                    <a16:rowId xmlns:a16="http://schemas.microsoft.com/office/drawing/2014/main" val="1602883331"/>
                  </a:ext>
                </a:extLst>
              </a:tr>
              <a:tr h="507972">
                <a:tc>
                  <a:txBody>
                    <a:bodyPr/>
                    <a:lstStyle/>
                    <a:p>
                      <a:pPr algn="ctr" fontAlgn="b"/>
                      <a:r>
                        <a:rPr lang="en-US" altLang="zh-CN" sz="2000" u="none" strike="noStrike">
                          <a:effectLst/>
                        </a:rPr>
                        <a:t>2024</a:t>
                      </a:r>
                      <a:r>
                        <a:rPr lang="zh-CN" altLang="en-US" sz="2000" u="none" strike="noStrike">
                          <a:effectLst/>
                        </a:rPr>
                        <a:t>届</a:t>
                      </a:r>
                      <a:endParaRPr lang="zh-CN" altLang="en-US" sz="20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dirty="0">
                          <a:effectLst/>
                        </a:rPr>
                        <a:t>23</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a:effectLst/>
                        </a:rPr>
                        <a:t>13</a:t>
                      </a:r>
                      <a:endParaRPr lang="en-US" altLang="zh-CN" sz="2000" b="0" i="0" u="none" strike="noStrike">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dirty="0">
                          <a:effectLst/>
                        </a:rPr>
                        <a:t>9</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dirty="0">
                          <a:effectLst/>
                        </a:rPr>
                        <a:t>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dirty="0" smtClean="0">
                          <a:effectLst/>
                        </a:rPr>
                        <a:t>57%</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u="none" strike="noStrike" dirty="0">
                          <a:effectLst/>
                        </a:rPr>
                        <a:t>39</a:t>
                      </a:r>
                      <a:r>
                        <a:rPr lang="en-US" altLang="zh-CN" sz="2000" u="none" strike="noStrike" dirty="0" smtClean="0">
                          <a:effectLst/>
                        </a:rPr>
                        <a:t>%</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extLst>
                  <a:ext uri="{0D108BD9-81ED-4DB2-BD59-A6C34878D82A}">
                    <a16:rowId xmlns:a16="http://schemas.microsoft.com/office/drawing/2014/main" val="3231086568"/>
                  </a:ext>
                </a:extLst>
              </a:tr>
              <a:tr h="507972">
                <a:tc>
                  <a:txBody>
                    <a:bodyPr/>
                    <a:lstStyle/>
                    <a:p>
                      <a:pPr algn="ctr" fontAlgn="b"/>
                      <a:r>
                        <a:rPr lang="en-US" altLang="zh-CN" sz="2000" u="none" strike="noStrike" dirty="0" smtClean="0">
                          <a:effectLst/>
                        </a:rPr>
                        <a:t>2025</a:t>
                      </a:r>
                      <a:r>
                        <a:rPr lang="zh-CN" altLang="en-US" sz="2000" u="none" strike="noStrike" dirty="0" smtClean="0">
                          <a:effectLst/>
                        </a:rPr>
                        <a:t>届</a:t>
                      </a:r>
                      <a:endParaRPr lang="zh-CN" altLang="en-US"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21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7</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13</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1</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33%</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tc>
                  <a:txBody>
                    <a:bodyPr/>
                    <a:lstStyle/>
                    <a:p>
                      <a:pPr algn="ctr" fontAlgn="b"/>
                      <a:r>
                        <a:rPr lang="en-US" altLang="zh-CN" sz="2000" b="0" i="0" u="none" strike="noStrike" dirty="0" smtClean="0">
                          <a:solidFill>
                            <a:srgbClr val="000000"/>
                          </a:solidFill>
                          <a:effectLst/>
                          <a:latin typeface="等线" panose="02010600030101010101" pitchFamily="2" charset="-122"/>
                          <a:ea typeface="等线" panose="02010600030101010101" pitchFamily="2" charset="-122"/>
                        </a:rPr>
                        <a:t>62%</a:t>
                      </a:r>
                      <a:endParaRPr lang="en-US" altLang="zh-CN" sz="2000" b="0" i="0" u="none" strike="noStrike" dirty="0">
                        <a:solidFill>
                          <a:srgbClr val="000000"/>
                        </a:solidFill>
                        <a:effectLst/>
                        <a:latin typeface="等线" panose="02010600030101010101" pitchFamily="2" charset="-122"/>
                        <a:ea typeface="等线" panose="02010600030101010101" pitchFamily="2" charset="-122"/>
                      </a:endParaRPr>
                    </a:p>
                  </a:txBody>
                  <a:tcPr marL="7620" marR="7620" marT="7620" marB="0" anchor="b">
                    <a:solidFill>
                      <a:schemeClr val="tx2">
                        <a:lumMod val="40000"/>
                        <a:lumOff val="60000"/>
                      </a:schemeClr>
                    </a:solidFill>
                  </a:tcPr>
                </a:tc>
                <a:extLst>
                  <a:ext uri="{0D108BD9-81ED-4DB2-BD59-A6C34878D82A}">
                    <a16:rowId xmlns:a16="http://schemas.microsoft.com/office/drawing/2014/main" val="2576940699"/>
                  </a:ext>
                </a:extLst>
              </a:tr>
            </a:tbl>
          </a:graphicData>
        </a:graphic>
      </p:graphicFrame>
      <p:sp>
        <p:nvSpPr>
          <p:cNvPr id="3" name="矩形 2"/>
          <p:cNvSpPr/>
          <p:nvPr/>
        </p:nvSpPr>
        <p:spPr>
          <a:xfrm>
            <a:off x="849297" y="4177686"/>
            <a:ext cx="10401670" cy="2169825"/>
          </a:xfrm>
          <a:prstGeom prst="rect">
            <a:avLst/>
          </a:prstGeom>
        </p:spPr>
        <p:txBody>
          <a:bodyPr wrap="square">
            <a:spAutoFit/>
          </a:bodyPr>
          <a:lstStyle/>
          <a:p>
            <a:pPr indent="457200" fontAlgn="auto">
              <a:lnSpc>
                <a:spcPct val="150000"/>
              </a:lnSpc>
            </a:pP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伯苓化学班2013-20</a:t>
            </a:r>
            <a:r>
              <a:rPr lang="en-US" altLang="zh-CN"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25</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届</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共毕业学生</a:t>
            </a:r>
            <a:r>
              <a:rPr lang="en-US" altLang="zh-CN" dirty="0" smtClean="0">
                <a:solidFill>
                  <a:srgbClr val="FF0000"/>
                </a:solidFill>
                <a:latin typeface="微软雅黑" panose="020B0503020204020204" charset="-122"/>
                <a:ea typeface="微软雅黑" panose="020B0503020204020204" charset="-122"/>
                <a:cs typeface="微软雅黑" panose="020B0503020204020204" charset="-122"/>
              </a:rPr>
              <a:t>277</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人</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，其中清华大学、北京大学、南开大学、中科院研究所等国内著名高校、研究所读研</a:t>
            </a:r>
            <a:r>
              <a:rPr lang="en-US" altLang="zh-CN" dirty="0" smtClean="0">
                <a:solidFill>
                  <a:srgbClr val="FF0000"/>
                </a:solidFill>
                <a:latin typeface="微软雅黑" panose="020B0503020204020204" charset="-122"/>
                <a:ea typeface="微软雅黑" panose="020B0503020204020204" charset="-122"/>
                <a:cs typeface="微软雅黑" panose="020B0503020204020204" charset="-122"/>
              </a:rPr>
              <a:t>140</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人</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（本校</a:t>
            </a:r>
            <a:r>
              <a:rPr lang="en-US" altLang="zh-CN" dirty="0" smtClean="0">
                <a:solidFill>
                  <a:srgbClr val="FF0000"/>
                </a:solidFill>
                <a:latin typeface="微软雅黑" panose="020B0503020204020204" charset="-122"/>
                <a:ea typeface="微软雅黑" panose="020B0503020204020204" charset="-122"/>
                <a:cs typeface="微软雅黑" panose="020B0503020204020204" charset="-122"/>
              </a:rPr>
              <a:t>27</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人</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外校</a:t>
            </a:r>
            <a:r>
              <a:rPr lang="en-US" altLang="zh-CN" dirty="0" smtClean="0">
                <a:solidFill>
                  <a:srgbClr val="FF0000"/>
                </a:solidFill>
                <a:latin typeface="微软雅黑" panose="020B0503020204020204" charset="-122"/>
                <a:ea typeface="微软雅黑" panose="020B0503020204020204" charset="-122"/>
                <a:cs typeface="微软雅黑" panose="020B0503020204020204" charset="-122"/>
              </a:rPr>
              <a:t>81</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人</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，研究</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机构</a:t>
            </a:r>
            <a:r>
              <a:rPr lang="en-US" altLang="zh-CN" dirty="0" smtClean="0">
                <a:solidFill>
                  <a:srgbClr val="FF0000"/>
                </a:solidFill>
                <a:latin typeface="微软雅黑" panose="020B0503020204020204" charset="-122"/>
                <a:ea typeface="微软雅黑" panose="020B0503020204020204" charset="-122"/>
                <a:cs typeface="微软雅黑" panose="020B0503020204020204" charset="-122"/>
              </a:rPr>
              <a:t>32</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人</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），国外加州大学伯克利分校、耶鲁大学、普林斯顿大学等国际顶尖高校读研</a:t>
            </a:r>
            <a:r>
              <a:rPr lang="en-US" altLang="zh-CN" dirty="0" smtClean="0">
                <a:solidFill>
                  <a:srgbClr val="FF0000"/>
                </a:solidFill>
                <a:latin typeface="微软雅黑" panose="020B0503020204020204" charset="-122"/>
                <a:ea typeface="微软雅黑" panose="020B0503020204020204" charset="-122"/>
                <a:cs typeface="微软雅黑" panose="020B0503020204020204" charset="-122"/>
              </a:rPr>
              <a:t>119</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人</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，就业</a:t>
            </a:r>
            <a:r>
              <a:rPr lang="en-US" altLang="zh-CN"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4</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人，待定（含科研助理）</a:t>
            </a:r>
            <a:r>
              <a:rPr lang="en-US" altLang="zh-CN"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14</a:t>
            </a:r>
            <a:r>
              <a:rPr lang="zh-CN" altLang="en-US" dirty="0" smtClean="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人</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a:t>
            </a:r>
          </a:p>
          <a:p>
            <a:pPr indent="457200" fontAlgn="auto">
              <a:lnSpc>
                <a:spcPct val="150000"/>
              </a:lnSpc>
            </a:pP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毕业生中到国外读研占比</a:t>
            </a:r>
            <a:r>
              <a:rPr lang="en-US" altLang="zh-CN" dirty="0" smtClean="0">
                <a:solidFill>
                  <a:srgbClr val="FF0000"/>
                </a:solidFill>
                <a:latin typeface="微软雅黑" panose="020B0503020204020204" charset="-122"/>
                <a:ea typeface="微软雅黑" panose="020B0503020204020204" charset="-122"/>
                <a:cs typeface="微软雅黑" panose="020B0503020204020204" charset="-122"/>
              </a:rPr>
              <a:t>43</a:t>
            </a:r>
            <a:r>
              <a:rPr lang="zh-CN" altLang="en-US" dirty="0" smtClean="0">
                <a:solidFill>
                  <a:srgbClr val="FF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FF0000"/>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国内读研占比</a:t>
            </a:r>
            <a:r>
              <a:rPr lang="en-US" altLang="zh-CN" dirty="0" smtClean="0">
                <a:solidFill>
                  <a:srgbClr val="FF0000"/>
                </a:solidFill>
                <a:latin typeface="微软雅黑" panose="020B0503020204020204" charset="-122"/>
                <a:ea typeface="微软雅黑" panose="020B0503020204020204" charset="-122"/>
                <a:cs typeface="微软雅黑" panose="020B0503020204020204" charset="-122"/>
              </a:rPr>
              <a:t>51</a:t>
            </a:r>
            <a:r>
              <a:rPr lang="zh-CN" altLang="en-US" dirty="0" smtClean="0">
                <a:solidFill>
                  <a:srgbClr val="FF0000"/>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，合计继续深造占比</a:t>
            </a:r>
            <a:r>
              <a:rPr lang="en-US" altLang="zh-CN" dirty="0">
                <a:solidFill>
                  <a:srgbClr val="FF0000"/>
                </a:solidFill>
                <a:latin typeface="微软雅黑" panose="020B0503020204020204" charset="-122"/>
                <a:ea typeface="微软雅黑" panose="020B0503020204020204" charset="-122"/>
                <a:cs typeface="微软雅黑" panose="020B0503020204020204" charset="-122"/>
              </a:rPr>
              <a:t>94</a:t>
            </a:r>
            <a:r>
              <a:rPr lang="zh-CN" altLang="en-US" dirty="0">
                <a:solidFill>
                  <a:srgbClr val="FF0000"/>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。绝大多数学生都选择继续深造。</a:t>
            </a:r>
          </a:p>
        </p:txBody>
      </p:sp>
      <p:cxnSp>
        <p:nvCxnSpPr>
          <p:cNvPr id="10" name="直接连接符 9"/>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毕业去向</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2335145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Desktop\主楼.png18.png主楼.png18"/>
          <p:cNvPicPr>
            <a:picLocks noChangeAspect="1"/>
          </p:cNvPicPr>
          <p:nvPr>
            <p:custDataLst>
              <p:tags r:id="rId1"/>
            </p:custDataLst>
          </p:nvPr>
        </p:nvPicPr>
        <p:blipFill>
          <a:blip r:embed="rId4"/>
          <a:srcRect/>
          <a:stretch>
            <a:fillRect/>
          </a:stretch>
        </p:blipFill>
        <p:spPr>
          <a:xfrm flipH="1">
            <a:off x="7034689" y="2942273"/>
            <a:ext cx="5165090" cy="3912870"/>
          </a:xfrm>
          <a:prstGeom prst="rect">
            <a:avLst/>
          </a:prstGeom>
        </p:spPr>
      </p:pic>
      <p:sp>
        <p:nvSpPr>
          <p:cNvPr id="5" name="文本框 4"/>
          <p:cNvSpPr txBox="1"/>
          <p:nvPr/>
        </p:nvSpPr>
        <p:spPr>
          <a:xfrm>
            <a:off x="5100698" y="1999364"/>
            <a:ext cx="6623999" cy="2807948"/>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2013届化学伯苓班毕业生杨中悦（学号0910799</a:t>
            </a:r>
            <a:r>
              <a:rPr lang="zh-CN" altLang="en-US" sz="2000" dirty="0" smtClean="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rPr>
              <a:t>2017</a:t>
            </a:r>
            <a:r>
              <a:rPr lang="zh-CN" altLang="en-US" sz="2000" dirty="0">
                <a:latin typeface="微软雅黑" panose="020B0503020204020204" pitchFamily="34" charset="-122"/>
              </a:rPr>
              <a:t>年在</a:t>
            </a:r>
            <a:r>
              <a:rPr lang="en-US" altLang="zh-CN" sz="2000" dirty="0">
                <a:latin typeface="微软雅黑" panose="020B0503020204020204" pitchFamily="34" charset="-122"/>
              </a:rPr>
              <a:t>UCLA</a:t>
            </a:r>
            <a:r>
              <a:rPr lang="zh-CN" altLang="en-US" sz="2000" dirty="0">
                <a:latin typeface="微软雅黑" panose="020B0503020204020204" pitchFamily="34" charset="-122"/>
              </a:rPr>
              <a:t>师从</a:t>
            </a:r>
            <a:r>
              <a:rPr lang="en-US" altLang="zh-CN" sz="2000" dirty="0">
                <a:latin typeface="微软雅黑" panose="020B0503020204020204" pitchFamily="34" charset="-122"/>
              </a:rPr>
              <a:t>Ken </a:t>
            </a:r>
            <a:r>
              <a:rPr lang="en-US" altLang="zh-CN" sz="2000" dirty="0" err="1">
                <a:latin typeface="微软雅黑" panose="020B0503020204020204" pitchFamily="34" charset="-122"/>
              </a:rPr>
              <a:t>Houk</a:t>
            </a:r>
            <a:r>
              <a:rPr lang="zh-CN" altLang="en-US" sz="2000" dirty="0">
                <a:latin typeface="微软雅黑" panose="020B0503020204020204" pitchFamily="34" charset="-122"/>
              </a:rPr>
              <a:t>获得理论与计算化学博士学位，随后于</a:t>
            </a:r>
            <a:r>
              <a:rPr lang="en-US" altLang="zh-CN" sz="2000" dirty="0">
                <a:latin typeface="微软雅黑" panose="020B0503020204020204" pitchFamily="34" charset="-122"/>
              </a:rPr>
              <a:t>2018</a:t>
            </a:r>
            <a:r>
              <a:rPr lang="zh-CN" altLang="en-US" sz="2000" dirty="0">
                <a:latin typeface="微软雅黑" panose="020B0503020204020204" pitchFamily="34" charset="-122"/>
              </a:rPr>
              <a:t>年至</a:t>
            </a:r>
            <a:r>
              <a:rPr lang="en-US" altLang="zh-CN" sz="2000" dirty="0">
                <a:latin typeface="微软雅黑" panose="020B0503020204020204" pitchFamily="34" charset="-122"/>
              </a:rPr>
              <a:t>2020</a:t>
            </a:r>
            <a:r>
              <a:rPr lang="zh-CN" altLang="en-US" sz="2000" dirty="0">
                <a:latin typeface="微软雅黑" panose="020B0503020204020204" pitchFamily="34" charset="-122"/>
              </a:rPr>
              <a:t>年在</a:t>
            </a:r>
            <a:r>
              <a:rPr lang="en-US" altLang="zh-CN" sz="2000" dirty="0">
                <a:latin typeface="微软雅黑" panose="020B0503020204020204" pitchFamily="34" charset="-122"/>
              </a:rPr>
              <a:t>MIT</a:t>
            </a:r>
            <a:r>
              <a:rPr lang="zh-CN" altLang="en-US" sz="2000" dirty="0">
                <a:latin typeface="微软雅黑" panose="020B0503020204020204" pitchFamily="34" charset="-122"/>
              </a:rPr>
              <a:t>化学工程系师从</a:t>
            </a:r>
            <a:r>
              <a:rPr lang="en-US" altLang="zh-CN" sz="2000" dirty="0">
                <a:latin typeface="微软雅黑" panose="020B0503020204020204" pitchFamily="34" charset="-122"/>
              </a:rPr>
              <a:t>Heather </a:t>
            </a:r>
            <a:r>
              <a:rPr lang="en-US" altLang="zh-CN" sz="2000" dirty="0" err="1">
                <a:latin typeface="微软雅黑" panose="020B0503020204020204" pitchFamily="34" charset="-122"/>
              </a:rPr>
              <a:t>Kulik</a:t>
            </a:r>
            <a:r>
              <a:rPr lang="zh-CN" altLang="en-US" sz="2000" dirty="0">
                <a:latin typeface="微软雅黑" panose="020B0503020204020204" pitchFamily="34" charset="-122"/>
              </a:rPr>
              <a:t>进行博士后培训。自</a:t>
            </a:r>
            <a:r>
              <a:rPr lang="en-US" altLang="zh-CN" sz="2000" dirty="0">
                <a:latin typeface="微软雅黑" panose="020B0503020204020204" pitchFamily="34" charset="-122"/>
              </a:rPr>
              <a:t>2020</a:t>
            </a:r>
            <a:r>
              <a:rPr lang="zh-CN" altLang="en-US" sz="2000" dirty="0">
                <a:latin typeface="微软雅黑" panose="020B0503020204020204" pitchFamily="34" charset="-122"/>
              </a:rPr>
              <a:t>年秋季起，他开始在范德堡大学建立自己的独立研究</a:t>
            </a:r>
            <a:r>
              <a:rPr lang="zh-CN" altLang="en-US" sz="2000" dirty="0" smtClean="0">
                <a:latin typeface="微软雅黑" panose="020B0503020204020204" pitchFamily="34" charset="-122"/>
              </a:rPr>
              <a:t>团队，范德</a:t>
            </a:r>
            <a:r>
              <a:rPr lang="zh-CN" altLang="en-US" sz="2000" dirty="0">
                <a:latin typeface="微软雅黑" panose="020B0503020204020204" pitchFamily="34" charset="-122"/>
              </a:rPr>
              <a:t>堡大学的</a:t>
            </a:r>
            <a:r>
              <a:rPr lang="en-US" altLang="zh-CN" sz="2000" dirty="0">
                <a:latin typeface="微软雅黑" panose="020B0503020204020204" pitchFamily="34" charset="-122"/>
              </a:rPr>
              <a:t>SC</a:t>
            </a:r>
            <a:r>
              <a:rPr lang="zh-CN" altLang="en-US" sz="2000" dirty="0">
                <a:latin typeface="微软雅黑" panose="020B0503020204020204" pitchFamily="34" charset="-122"/>
              </a:rPr>
              <a:t>家族院长研究员，化学系与化学生物工程系助理教授</a:t>
            </a:r>
            <a:r>
              <a:rPr lang="zh-CN" altLang="en-US" sz="2000" dirty="0" smtClean="0">
                <a:latin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custDataLst>
              <p:tags r:id="rId2"/>
            </p:custDataLst>
          </p:nvPr>
        </p:nvPicPr>
        <p:blipFill>
          <a:blip r:embed="rId5"/>
          <a:stretch>
            <a:fillRect/>
          </a:stretch>
        </p:blipFill>
        <p:spPr>
          <a:xfrm>
            <a:off x="1381069" y="1557312"/>
            <a:ext cx="3351641" cy="3905910"/>
          </a:xfrm>
          <a:prstGeom prst="rect">
            <a:avLst/>
          </a:prstGeom>
        </p:spPr>
      </p:pic>
      <p:grpSp>
        <p:nvGrpSpPr>
          <p:cNvPr id="7" name="组合 6"/>
          <p:cNvGrpSpPr/>
          <p:nvPr/>
        </p:nvGrpSpPr>
        <p:grpSpPr>
          <a:xfrm>
            <a:off x="9508491" y="226695"/>
            <a:ext cx="2849880" cy="635000"/>
            <a:chOff x="14974" y="357"/>
            <a:chExt cx="4488" cy="1000"/>
          </a:xfrm>
        </p:grpSpPr>
        <p:pic>
          <p:nvPicPr>
            <p:cNvPr id="9" name="图片 8" descr="G:\新建文件夹\配图\58-02.png58-02"/>
            <p:cNvPicPr>
              <a:picLocks noChangeAspect="1"/>
            </p:cNvPicPr>
            <p:nvPr/>
          </p:nvPicPr>
          <p:blipFill>
            <a:blip r:embed="rId6"/>
            <a:srcRect/>
            <a:stretch>
              <a:fillRect/>
            </a:stretch>
          </p:blipFill>
          <p:spPr>
            <a:xfrm>
              <a:off x="14974" y="366"/>
              <a:ext cx="4228" cy="949"/>
            </a:xfrm>
            <a:prstGeom prst="rect">
              <a:avLst/>
            </a:prstGeom>
          </p:spPr>
        </p:pic>
        <p:pic>
          <p:nvPicPr>
            <p:cNvPr id="10" name="图片 9" descr="16_画板 1"/>
            <p:cNvPicPr>
              <a:picLocks noChangeAspect="1"/>
            </p:cNvPicPr>
            <p:nvPr/>
          </p:nvPicPr>
          <p:blipFill>
            <a:blip r:embed="rId7"/>
            <a:stretch>
              <a:fillRect/>
            </a:stretch>
          </p:blipFill>
          <p:spPr>
            <a:xfrm>
              <a:off x="14974" y="357"/>
              <a:ext cx="4489" cy="1000"/>
            </a:xfrm>
            <a:prstGeom prst="rect">
              <a:avLst/>
            </a:prstGeom>
          </p:spPr>
        </p:pic>
      </p:grpSp>
      <p:cxnSp>
        <p:nvCxnSpPr>
          <p:cNvPr id="11" name="直接连接符 10"/>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0640" y="293817"/>
            <a:ext cx="8460740" cy="502766"/>
          </a:xfrm>
          <a:prstGeom prst="rect">
            <a:avLst/>
          </a:prstGeom>
          <a:noFill/>
        </p:spPr>
        <p:txBody>
          <a:bodyPr wrap="square" rtlCol="0">
            <a:spAutoFit/>
          </a:bodyPr>
          <a:lstStyle/>
          <a:p>
            <a:r>
              <a:rPr lang="zh-CN" altLang="en-US" sz="2665" b="1" dirty="0">
                <a:solidFill>
                  <a:srgbClr val="84006A"/>
                </a:solidFill>
                <a:latin typeface="微软雅黑" panose="020B0503020204020204" charset="-122"/>
                <a:ea typeface="微软雅黑" panose="020B0503020204020204" charset="-122"/>
              </a:rPr>
              <a:t>优秀毕业生</a:t>
            </a:r>
          </a:p>
        </p:txBody>
      </p:sp>
    </p:spTree>
    <p:extLst>
      <p:ext uri="{BB962C8B-B14F-4D97-AF65-F5344CB8AC3E}">
        <p14:creationId xmlns:p14="http://schemas.microsoft.com/office/powerpoint/2010/main" val="379382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Desktop\主楼.png18.png主楼.png18"/>
          <p:cNvPicPr>
            <a:picLocks noChangeAspect="1"/>
          </p:cNvPicPr>
          <p:nvPr>
            <p:custDataLst>
              <p:tags r:id="rId1"/>
            </p:custDataLst>
          </p:nvPr>
        </p:nvPicPr>
        <p:blipFill>
          <a:blip r:embed="rId3"/>
          <a:srcRect/>
          <a:stretch>
            <a:fillRect/>
          </a:stretch>
        </p:blipFill>
        <p:spPr>
          <a:xfrm flipH="1">
            <a:off x="7034689" y="2942273"/>
            <a:ext cx="5165090" cy="3912870"/>
          </a:xfrm>
          <a:prstGeom prst="rect">
            <a:avLst/>
          </a:prstGeom>
        </p:spPr>
      </p:pic>
      <p:sp>
        <p:nvSpPr>
          <p:cNvPr id="5" name="文本框 4"/>
          <p:cNvSpPr txBox="1"/>
          <p:nvPr/>
        </p:nvSpPr>
        <p:spPr>
          <a:xfrm>
            <a:off x="5232001" y="2036386"/>
            <a:ext cx="6381225" cy="3323987"/>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2016届化学伯苓班毕业生李晓彤（学号1210810</a:t>
            </a:r>
            <a:r>
              <a:rPr lang="zh-CN" altLang="en-US" sz="2000" dirty="0" smtClean="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rPr>
              <a:t>2021</a:t>
            </a:r>
            <a:r>
              <a:rPr lang="zh-CN" altLang="en-US" sz="2000" dirty="0">
                <a:latin typeface="微软雅黑" panose="020B0503020204020204" pitchFamily="34" charset="-122"/>
              </a:rPr>
              <a:t>年在美国西北大学化学系获得</a:t>
            </a:r>
            <a:r>
              <a:rPr lang="zh-CN" altLang="en-US" sz="2000" dirty="0" smtClean="0">
                <a:latin typeface="微软雅黑" panose="020B0503020204020204" pitchFamily="34" charset="-122"/>
              </a:rPr>
              <a:t>博士学位。</a:t>
            </a:r>
            <a:r>
              <a:rPr lang="en-US" altLang="zh-CN" sz="2000" dirty="0">
                <a:latin typeface="微软雅黑" panose="020B0503020204020204" pitchFamily="34" charset="-122"/>
              </a:rPr>
              <a:t>2021</a:t>
            </a:r>
            <a:r>
              <a:rPr lang="zh-CN" altLang="en-US" sz="2000" dirty="0">
                <a:latin typeface="微软雅黑" panose="020B0503020204020204" pitchFamily="34" charset="-122"/>
              </a:rPr>
              <a:t>至</a:t>
            </a:r>
            <a:r>
              <a:rPr lang="en-US" altLang="zh-CN" sz="2000" dirty="0">
                <a:latin typeface="微软雅黑" panose="020B0503020204020204" pitchFamily="34" charset="-122"/>
              </a:rPr>
              <a:t>2023</a:t>
            </a:r>
            <a:r>
              <a:rPr lang="zh-CN" altLang="en-US" sz="2000" dirty="0">
                <a:latin typeface="微软雅黑" panose="020B0503020204020204" pitchFamily="34" charset="-122"/>
              </a:rPr>
              <a:t>年在加州理工学院从事博士后</a:t>
            </a:r>
            <a:r>
              <a:rPr lang="zh-CN" altLang="en-US" sz="2000" dirty="0" smtClean="0">
                <a:latin typeface="微软雅黑" panose="020B0503020204020204" pitchFamily="34" charset="-122"/>
              </a:rPr>
              <a:t>研究。在</a:t>
            </a:r>
            <a:r>
              <a:rPr lang="zh-CN" altLang="en-US" sz="2000" dirty="0">
                <a:latin typeface="微软雅黑" panose="020B0503020204020204" pitchFamily="34" charset="-122"/>
              </a:rPr>
              <a:t>国际顶级期刊</a:t>
            </a:r>
            <a:r>
              <a:rPr lang="en-US" altLang="zh-CN" sz="2000" dirty="0">
                <a:latin typeface="微软雅黑" panose="020B0503020204020204" pitchFamily="34" charset="-122"/>
              </a:rPr>
              <a:t>J. Am. Chem. Soc., </a:t>
            </a:r>
            <a:r>
              <a:rPr lang="en-US" altLang="zh-CN" sz="2000" dirty="0" err="1">
                <a:latin typeface="微软雅黑" panose="020B0503020204020204" pitchFamily="34" charset="-122"/>
              </a:rPr>
              <a:t>Angew</a:t>
            </a:r>
            <a:r>
              <a:rPr lang="en-US" altLang="zh-CN" sz="2000" dirty="0">
                <a:latin typeface="微软雅黑" panose="020B0503020204020204" pitchFamily="34" charset="-122"/>
              </a:rPr>
              <a:t>. Chem. Int. Ed., </a:t>
            </a:r>
            <a:r>
              <a:rPr lang="en-US" altLang="zh-CN" sz="2000" dirty="0" err="1">
                <a:latin typeface="微软雅黑" panose="020B0503020204020204" pitchFamily="34" charset="-122"/>
              </a:rPr>
              <a:t>Chem</a:t>
            </a:r>
            <a:r>
              <a:rPr lang="en-US" altLang="zh-CN" sz="2000" dirty="0">
                <a:latin typeface="微软雅黑" panose="020B0503020204020204" pitchFamily="34" charset="-122"/>
              </a:rPr>
              <a:t>, Nat. </a:t>
            </a:r>
            <a:r>
              <a:rPr lang="en-US" altLang="zh-CN" sz="2000" dirty="0" err="1">
                <a:latin typeface="微软雅黑" panose="020B0503020204020204" pitchFamily="34" charset="-122"/>
              </a:rPr>
              <a:t>Commun</a:t>
            </a:r>
            <a:r>
              <a:rPr lang="en-US" altLang="zh-CN" sz="2000" dirty="0">
                <a:latin typeface="微软雅黑" panose="020B0503020204020204" pitchFamily="34" charset="-122"/>
              </a:rPr>
              <a:t>., Sci. Adv., Chem. Rev.</a:t>
            </a:r>
            <a:r>
              <a:rPr lang="zh-CN" altLang="en-US" sz="2000" dirty="0">
                <a:latin typeface="微软雅黑" panose="020B0503020204020204" pitchFamily="34" charset="-122"/>
              </a:rPr>
              <a:t>等发表论文</a:t>
            </a:r>
            <a:r>
              <a:rPr lang="en-US" altLang="zh-CN" sz="2000" dirty="0">
                <a:latin typeface="微软雅黑" panose="020B0503020204020204" pitchFamily="34" charset="-122"/>
              </a:rPr>
              <a:t>32</a:t>
            </a:r>
            <a:r>
              <a:rPr lang="zh-CN" altLang="en-US" sz="2000" dirty="0">
                <a:latin typeface="微软雅黑" panose="020B0503020204020204" pitchFamily="34" charset="-122"/>
              </a:rPr>
              <a:t>篇，曾获国家优秀自费留学生奖学金、美国材料学会研究生奖等。</a:t>
            </a:r>
            <a:r>
              <a:rPr lang="en-US" altLang="zh-CN" sz="2000" dirty="0">
                <a:latin typeface="微软雅黑" panose="020B0503020204020204" pitchFamily="34" charset="-122"/>
              </a:rPr>
              <a:t>2024</a:t>
            </a:r>
            <a:r>
              <a:rPr lang="zh-CN" altLang="en-US" sz="2000" dirty="0">
                <a:latin typeface="微软雅黑" panose="020B0503020204020204" pitchFamily="34" charset="-122"/>
              </a:rPr>
              <a:t>年入职美国北卡州立大学</a:t>
            </a:r>
            <a:r>
              <a:rPr lang="zh-CN" altLang="en-US" sz="2000" dirty="0" smtClean="0">
                <a:latin typeface="微软雅黑" panose="020B0503020204020204" pitchFamily="34" charset="-122"/>
              </a:rPr>
              <a:t>化学系。</a:t>
            </a:r>
            <a:endParaRPr lang="zh-CN" altLang="en-US" sz="20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4"/>
          <a:stretch>
            <a:fillRect/>
          </a:stretch>
        </p:blipFill>
        <p:spPr>
          <a:xfrm>
            <a:off x="1502335" y="1771910"/>
            <a:ext cx="3164345" cy="3668457"/>
          </a:xfrm>
          <a:prstGeom prst="rect">
            <a:avLst/>
          </a:prstGeom>
        </p:spPr>
      </p:pic>
      <p:grpSp>
        <p:nvGrpSpPr>
          <p:cNvPr id="8" name="组合 7"/>
          <p:cNvGrpSpPr/>
          <p:nvPr/>
        </p:nvGrpSpPr>
        <p:grpSpPr>
          <a:xfrm>
            <a:off x="9508491" y="226695"/>
            <a:ext cx="2849880" cy="635000"/>
            <a:chOff x="14974" y="357"/>
            <a:chExt cx="4488" cy="1000"/>
          </a:xfrm>
        </p:grpSpPr>
        <p:pic>
          <p:nvPicPr>
            <p:cNvPr id="9" name="图片 8"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10" name="图片 9"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1" name="直接连接符 10"/>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0640" y="293817"/>
            <a:ext cx="8460740" cy="502766"/>
          </a:xfrm>
          <a:prstGeom prst="rect">
            <a:avLst/>
          </a:prstGeom>
          <a:noFill/>
        </p:spPr>
        <p:txBody>
          <a:bodyPr wrap="square" rtlCol="0">
            <a:spAutoFit/>
          </a:bodyPr>
          <a:lstStyle/>
          <a:p>
            <a:r>
              <a:rPr lang="zh-CN" altLang="en-US" sz="2665" b="1" dirty="0">
                <a:solidFill>
                  <a:srgbClr val="84006A"/>
                </a:solidFill>
                <a:latin typeface="微软雅黑" panose="020B0503020204020204" charset="-122"/>
                <a:ea typeface="微软雅黑" panose="020B0503020204020204" charset="-122"/>
              </a:rPr>
              <a:t>优秀毕业生</a:t>
            </a:r>
          </a:p>
        </p:txBody>
      </p:sp>
    </p:spTree>
    <p:extLst>
      <p:ext uri="{BB962C8B-B14F-4D97-AF65-F5344CB8AC3E}">
        <p14:creationId xmlns:p14="http://schemas.microsoft.com/office/powerpoint/2010/main" val="1595555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Desktop\主楼.png18.png主楼.png18"/>
          <p:cNvPicPr>
            <a:picLocks noChangeAspect="1"/>
          </p:cNvPicPr>
          <p:nvPr>
            <p:custDataLst>
              <p:tags r:id="rId1"/>
            </p:custDataLst>
          </p:nvPr>
        </p:nvPicPr>
        <p:blipFill>
          <a:blip r:embed="rId3"/>
          <a:srcRect/>
          <a:stretch>
            <a:fillRect/>
          </a:stretch>
        </p:blipFill>
        <p:spPr>
          <a:xfrm flipH="1">
            <a:off x="7034689" y="2942273"/>
            <a:ext cx="5165090" cy="3912870"/>
          </a:xfrm>
          <a:prstGeom prst="rect">
            <a:avLst/>
          </a:prstGeom>
        </p:spPr>
      </p:pic>
      <p:pic>
        <p:nvPicPr>
          <p:cNvPr id="5" name="图片 4" descr="20220304184731"/>
          <p:cNvPicPr>
            <a:picLocks noChangeAspect="1"/>
          </p:cNvPicPr>
          <p:nvPr/>
        </p:nvPicPr>
        <p:blipFill>
          <a:blip r:embed="rId4"/>
          <a:stretch>
            <a:fillRect/>
          </a:stretch>
        </p:blipFill>
        <p:spPr>
          <a:xfrm>
            <a:off x="878843" y="1600090"/>
            <a:ext cx="2910840" cy="4159250"/>
          </a:xfrm>
          <a:prstGeom prst="rect">
            <a:avLst/>
          </a:prstGeom>
        </p:spPr>
      </p:pic>
      <p:sp>
        <p:nvSpPr>
          <p:cNvPr id="6" name="文本框 5"/>
          <p:cNvSpPr txBox="1"/>
          <p:nvPr/>
        </p:nvSpPr>
        <p:spPr>
          <a:xfrm>
            <a:off x="4152001" y="1600090"/>
            <a:ext cx="7605395" cy="3785652"/>
          </a:xfrm>
          <a:prstGeom prst="rect">
            <a:avLst/>
          </a:prstGeom>
          <a:noFill/>
        </p:spPr>
        <p:txBody>
          <a:bodyPr wrap="square" rtlCol="0" anchor="t">
            <a:spAutoFit/>
          </a:bodyPr>
          <a:lstStyle/>
          <a:p>
            <a:pPr indent="457200" fontAlgn="auto">
              <a:lnSpc>
                <a:spcPct val="150000"/>
              </a:lnSpc>
            </a:pPr>
            <a:r>
              <a:rPr lang="en-US" altLang="zh-CN" sz="2000" dirty="0">
                <a:latin typeface="微软雅黑" panose="020B0503020204020204" pitchFamily="34" charset="-122"/>
                <a:ea typeface="微软雅黑" panose="020B0503020204020204" pitchFamily="34" charset="-122"/>
              </a:rPr>
              <a:t>2016</a:t>
            </a:r>
            <a:r>
              <a:rPr lang="zh-CN" altLang="en-US" sz="2000" dirty="0">
                <a:latin typeface="微软雅黑" panose="020B0503020204020204" pitchFamily="34" charset="-122"/>
                <a:ea typeface="微软雅黑" panose="020B0503020204020204" pitchFamily="34" charset="-122"/>
              </a:rPr>
              <a:t>届毕业生贺玉莲，毕业后赴美国耶鲁大学化学与环境工程学院攻读博士学位，师从Lisa Pfefferle教授，2020年博士毕业后，在美国斯坦福大学化工学院继续从事C1小分子在能源转化方面的催化研究，师从Matteo Cargnello教授。目前已在全球高水平杂志JACS, PNAS, ACS Energy Letters, Green Chemistry, Nanoscale, Chemical Engineering Journal等发表学术文章十余篇，引用一百余次。2021年7月，贺玉莲博士作为助理教授赴上海交通大学密西根学院建立绿色催化实验室。</a:t>
            </a:r>
          </a:p>
        </p:txBody>
      </p:sp>
      <p:grpSp>
        <p:nvGrpSpPr>
          <p:cNvPr id="7" name="组合 6"/>
          <p:cNvGrpSpPr/>
          <p:nvPr/>
        </p:nvGrpSpPr>
        <p:grpSpPr>
          <a:xfrm>
            <a:off x="9508491" y="226695"/>
            <a:ext cx="2849880" cy="635000"/>
            <a:chOff x="14974" y="357"/>
            <a:chExt cx="4488" cy="1000"/>
          </a:xfrm>
        </p:grpSpPr>
        <p:pic>
          <p:nvPicPr>
            <p:cNvPr id="8" name="图片 7"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9" name="图片 8"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0" name="直接连接符 9"/>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0640" y="293817"/>
            <a:ext cx="8460740" cy="502766"/>
          </a:xfrm>
          <a:prstGeom prst="rect">
            <a:avLst/>
          </a:prstGeom>
          <a:noFill/>
        </p:spPr>
        <p:txBody>
          <a:bodyPr wrap="square" rtlCol="0">
            <a:spAutoFit/>
          </a:bodyPr>
          <a:lstStyle/>
          <a:p>
            <a:r>
              <a:rPr lang="zh-CN" altLang="en-US" sz="2665" b="1" dirty="0">
                <a:solidFill>
                  <a:srgbClr val="84006A"/>
                </a:solidFill>
                <a:latin typeface="微软雅黑" panose="020B0503020204020204" charset="-122"/>
                <a:ea typeface="微软雅黑" panose="020B0503020204020204" charset="-122"/>
              </a:rPr>
              <a:t>优秀毕业生</a:t>
            </a:r>
          </a:p>
        </p:txBody>
      </p:sp>
    </p:spTree>
    <p:extLst>
      <p:ext uri="{BB962C8B-B14F-4D97-AF65-F5344CB8AC3E}">
        <p14:creationId xmlns:p14="http://schemas.microsoft.com/office/powerpoint/2010/main" val="2788359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G:\新建文件夹\配图\封底_画板 1.jpg封底_画板 1"/>
          <p:cNvPicPr>
            <a:picLocks noChangeAspect="1"/>
          </p:cNvPicPr>
          <p:nvPr/>
        </p:nvPicPr>
        <p:blipFill>
          <a:blip r:embed="rId3"/>
          <a:srcRect/>
          <a:stretch>
            <a:fillRect/>
          </a:stretch>
        </p:blipFill>
        <p:spPr>
          <a:xfrm>
            <a:off x="-58102" y="-5080"/>
            <a:ext cx="12259310" cy="6896100"/>
          </a:xfrm>
          <a:prstGeom prst="rect">
            <a:avLst/>
          </a:prstGeom>
        </p:spPr>
      </p:pic>
      <p:sp>
        <p:nvSpPr>
          <p:cNvPr id="7" name="文本框 6"/>
          <p:cNvSpPr txBox="1"/>
          <p:nvPr/>
        </p:nvSpPr>
        <p:spPr>
          <a:xfrm>
            <a:off x="3687097" y="2610276"/>
            <a:ext cx="5242601" cy="768350"/>
          </a:xfrm>
          <a:prstGeom prst="rect">
            <a:avLst/>
          </a:prstGeom>
          <a:noFill/>
        </p:spPr>
        <p:txBody>
          <a:bodyPr wrap="square" rtlCol="0">
            <a:spAutoFit/>
          </a:bodyPr>
          <a:lstStyle/>
          <a:p>
            <a:pPr algn="ctr"/>
            <a:r>
              <a:rPr lang="zh-CN" altLang="en-US" sz="4400" dirty="0">
                <a:solidFill>
                  <a:srgbClr val="84006A"/>
                </a:solidFill>
                <a:latin typeface="微软雅黑" panose="020B0503020204020204" charset="-122"/>
                <a:ea typeface="微软雅黑" panose="020B0503020204020204" charset="-122"/>
              </a:rPr>
              <a:t>欢迎报考化学伯苓班</a:t>
            </a:r>
          </a:p>
        </p:txBody>
      </p:sp>
      <p:sp>
        <p:nvSpPr>
          <p:cNvPr id="10" name="文本框 9"/>
          <p:cNvSpPr txBox="1"/>
          <p:nvPr/>
        </p:nvSpPr>
        <p:spPr>
          <a:xfrm>
            <a:off x="3858366" y="3583940"/>
            <a:ext cx="4475904" cy="417358"/>
          </a:xfrm>
          <a:prstGeom prst="rect">
            <a:avLst/>
          </a:prstGeom>
          <a:noFill/>
        </p:spPr>
        <p:txBody>
          <a:bodyPr wrap="none" rtlCol="0">
            <a:spAutoFit/>
          </a:bodyPr>
          <a:lstStyle/>
          <a:p>
            <a:pPr algn="ctr">
              <a:lnSpc>
                <a:spcPct val="130000"/>
              </a:lnSpc>
            </a:pPr>
            <a:r>
              <a:rPr lang="zh-CN" altLang="en-US" dirty="0">
                <a:solidFill>
                  <a:srgbClr val="84006A"/>
                </a:solidFill>
                <a:latin typeface="微软雅黑" panose="020B0503020204020204" charset="-122"/>
                <a:ea typeface="微软雅黑" panose="020B0503020204020204" charset="-122"/>
                <a:cs typeface="微软雅黑" panose="020B0503020204020204" charset="-122"/>
              </a:rPr>
              <a:t>学院网址：http://chem.nankai.edu.cn/  </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3.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4.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5.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6.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7.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8.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9.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10.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11.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1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13.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14.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15.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16.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17.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18.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19.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20.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21.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2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23.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24.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2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62,&quot;width&quot;:8134}"/>
</p:tagLst>
</file>

<file path=ppt/tags/tag2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51.03937007874,&quot;width&quot;:5278.174803149606}"/>
</p:tagLst>
</file>

<file path=ppt/tags/tag2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62,&quot;width&quot;:8134}"/>
</p:tagLst>
</file>

<file path=ppt/tags/tag2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62,&quot;width&quot;:8134}"/>
</p:tagLst>
</file>

<file path=ppt/tags/tag29.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867</TotalTime>
  <Words>1437</Words>
  <Application>Microsoft Office PowerPoint</Application>
  <PresentationFormat>宽屏</PresentationFormat>
  <Paragraphs>114</Paragraphs>
  <Slides>17</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17</vt:i4>
      </vt:variant>
    </vt:vector>
  </HeadingPairs>
  <TitlesOfParts>
    <vt:vector size="28" baseType="lpstr">
      <vt:lpstr>Monotype Sorts</vt:lpstr>
      <vt:lpstr>等线</vt:lpstr>
      <vt:lpstr>方正兰亭准黑_GBK</vt:lpstr>
      <vt:lpstr>黑体</vt:lpstr>
      <vt:lpstr>宋体</vt:lpstr>
      <vt:lpstr>微软雅黑</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用户</cp:lastModifiedBy>
  <cp:revision>197</cp:revision>
  <dcterms:created xsi:type="dcterms:W3CDTF">2019-05-20T02:26:00Z</dcterms:created>
  <dcterms:modified xsi:type="dcterms:W3CDTF">2025-09-17T02:35:00Z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2052-11.1.0.8696</vt:lpwstr>
  </property>
</Properties>
</file>