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8" r:id="rId2"/>
    <p:sldId id="319" r:id="rId3"/>
    <p:sldId id="321" r:id="rId4"/>
    <p:sldId id="385" r:id="rId5"/>
    <p:sldId id="370" r:id="rId6"/>
    <p:sldId id="331" r:id="rId7"/>
    <p:sldId id="333" r:id="rId8"/>
    <p:sldId id="386" r:id="rId9"/>
    <p:sldId id="260" r:id="rId10"/>
    <p:sldId id="258" r:id="rId11"/>
    <p:sldId id="284" r:id="rId12"/>
    <p:sldId id="371" r:id="rId13"/>
    <p:sldId id="357" r:id="rId14"/>
    <p:sldId id="376" r:id="rId15"/>
    <p:sldId id="345" r:id="rId16"/>
    <p:sldId id="373" r:id="rId17"/>
    <p:sldId id="323" r:id="rId18"/>
    <p:sldId id="322" r:id="rId19"/>
    <p:sldId id="324" r:id="rId20"/>
    <p:sldId id="325" r:id="rId21"/>
    <p:sldId id="326" r:id="rId22"/>
    <p:sldId id="327" r:id="rId23"/>
    <p:sldId id="328" r:id="rId24"/>
    <p:sldId id="329" r:id="rId25"/>
    <p:sldId id="332" r:id="rId26"/>
    <p:sldId id="330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6" autoAdjust="0"/>
    <p:restoredTop sz="94660"/>
  </p:normalViewPr>
  <p:slideViewPr>
    <p:cSldViewPr>
      <p:cViewPr varScale="1">
        <p:scale>
          <a:sx n="108" d="100"/>
          <a:sy n="108" d="100"/>
        </p:scale>
        <p:origin x="171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43264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4-08-27T07:07:37.552"/>
    </inkml:context>
    <inkml:brush xml:id="br0">
      <inkml:brushProperty name="width" value="0.08819" units="cm"/>
      <inkml:brushProperty name="height" value="0.35278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23961 17765 0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0513D-1565-42B6-95FB-F84EADD16671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66AD5-9C66-495F-BB2F-38BCEE5B51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0994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版权声明：</a:t>
            </a:r>
            <a:r>
              <a:rPr lang="en-US" altLang="zh-CN" dirty="0"/>
              <a:t>300</a:t>
            </a:r>
            <a:r>
              <a:rPr lang="zh-CN" altLang="en-US" dirty="0"/>
              <a:t>套精品模板商业授权，请联系</a:t>
            </a:r>
            <a:r>
              <a:rPr lang="en-US" altLang="zh-CN" dirty="0"/>
              <a:t>【</a:t>
            </a:r>
            <a:r>
              <a:rPr lang="zh-CN" altLang="en-US" dirty="0"/>
              <a:t>锐旗设计</a:t>
            </a:r>
            <a:r>
              <a:rPr lang="en-US" altLang="zh-CN" dirty="0"/>
              <a:t>】:https://9ppt.taobao.com</a:t>
            </a:r>
            <a:r>
              <a:rPr lang="zh-CN" altLang="en-US" dirty="0"/>
              <a:t>，专业</a:t>
            </a:r>
            <a:r>
              <a:rPr lang="en-US" altLang="zh-CN" dirty="0"/>
              <a:t>PPT</a:t>
            </a:r>
            <a:r>
              <a:rPr lang="zh-CN" altLang="en-US" dirty="0"/>
              <a:t>老师为你解决所有</a:t>
            </a:r>
            <a:r>
              <a:rPr lang="en-US" altLang="zh-CN" dirty="0"/>
              <a:t>PPT</a:t>
            </a:r>
            <a:r>
              <a:rPr lang="zh-CN" altLang="en-US" dirty="0"/>
              <a:t>问题！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959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7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2024/8/27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customXml" Target="../ink/ink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u.edu.cn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lowchart: Decision 78"/>
          <p:cNvSpPr/>
          <p:nvPr/>
        </p:nvSpPr>
        <p:spPr>
          <a:xfrm>
            <a:off x="1844936" y="1575033"/>
            <a:ext cx="1375279" cy="1833705"/>
          </a:xfrm>
          <a:prstGeom prst="flowChartDecision">
            <a:avLst/>
          </a:prstGeom>
          <a:solidFill>
            <a:srgbClr val="4F81BD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3" name="Flowchart: Decision 79"/>
          <p:cNvSpPr/>
          <p:nvPr/>
        </p:nvSpPr>
        <p:spPr>
          <a:xfrm>
            <a:off x="1844936" y="1855406"/>
            <a:ext cx="1375279" cy="1833705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8" name="Flowchart: Decision 78"/>
          <p:cNvSpPr/>
          <p:nvPr/>
        </p:nvSpPr>
        <p:spPr>
          <a:xfrm>
            <a:off x="3258404" y="1575033"/>
            <a:ext cx="1375279" cy="1833705"/>
          </a:xfrm>
          <a:prstGeom prst="flowChartDecision">
            <a:avLst/>
          </a:prstGeom>
          <a:solidFill>
            <a:srgbClr val="C0504D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9" name="Flowchart: Decision 79"/>
          <p:cNvSpPr/>
          <p:nvPr/>
        </p:nvSpPr>
        <p:spPr>
          <a:xfrm>
            <a:off x="3258404" y="1855406"/>
            <a:ext cx="1375279" cy="1833705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0" name="Flowchart: Decision 78"/>
          <p:cNvSpPr/>
          <p:nvPr/>
        </p:nvSpPr>
        <p:spPr>
          <a:xfrm>
            <a:off x="4664826" y="1575033"/>
            <a:ext cx="1375279" cy="1833705"/>
          </a:xfrm>
          <a:prstGeom prst="flowChartDecision">
            <a:avLst/>
          </a:prstGeom>
          <a:solidFill>
            <a:srgbClr val="8064A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1" name="Flowchart: Decision 79"/>
          <p:cNvSpPr/>
          <p:nvPr/>
        </p:nvSpPr>
        <p:spPr>
          <a:xfrm>
            <a:off x="4664826" y="1855406"/>
            <a:ext cx="1375279" cy="1833705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02" name="Flowchart: Decision 78"/>
          <p:cNvSpPr/>
          <p:nvPr/>
        </p:nvSpPr>
        <p:spPr>
          <a:xfrm>
            <a:off x="6040105" y="1575033"/>
            <a:ext cx="1375279" cy="1833705"/>
          </a:xfrm>
          <a:prstGeom prst="flowChartDecision">
            <a:avLst/>
          </a:prstGeom>
          <a:solidFill>
            <a:srgbClr val="9BBB59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lowchart: Decision 79"/>
          <p:cNvSpPr/>
          <p:nvPr/>
        </p:nvSpPr>
        <p:spPr>
          <a:xfrm>
            <a:off x="6040105" y="1855406"/>
            <a:ext cx="1375279" cy="1833705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2170046" y="2086337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4F81BD"/>
                </a:solidFill>
                <a:latin typeface="方正正大黑简体" pitchFamily="2" charset="-122"/>
                <a:ea typeface="方正正大黑简体" pitchFamily="2" charset="-122"/>
              </a:rPr>
              <a:t>2</a:t>
            </a:r>
            <a:endParaRPr lang="zh-CN" altLang="en-US" sz="6600" b="1" dirty="0">
              <a:solidFill>
                <a:srgbClr val="4F81BD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83514" y="2086337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C0504D"/>
                </a:solidFill>
                <a:latin typeface="方正正大黑简体" pitchFamily="2" charset="-122"/>
                <a:ea typeface="方正正大黑简体" pitchFamily="2" charset="-122"/>
              </a:rPr>
              <a:t>0</a:t>
            </a:r>
            <a:endParaRPr lang="zh-CN" altLang="en-US" sz="6600" b="1" dirty="0">
              <a:solidFill>
                <a:srgbClr val="C0504D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989936" y="2086337"/>
            <a:ext cx="6110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accent4">
                    <a:lumMod val="75000"/>
                  </a:schemeClr>
                </a:solidFill>
                <a:latin typeface="方正正大黑简体" pitchFamily="2" charset="-122"/>
                <a:ea typeface="方正正大黑简体" pitchFamily="2" charset="-122"/>
              </a:rPr>
              <a:t>2</a:t>
            </a:r>
            <a:endParaRPr lang="zh-CN" altLang="en-US" sz="6600" b="1" dirty="0">
              <a:solidFill>
                <a:schemeClr val="accent4">
                  <a:lumMod val="75000"/>
                </a:schemeClr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327634" y="2089875"/>
            <a:ext cx="7072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accent3">
                    <a:lumMod val="75000"/>
                  </a:schemeClr>
                </a:solidFill>
                <a:latin typeface="方正正大黑简体" pitchFamily="2" charset="-122"/>
                <a:ea typeface="方正正大黑简体" pitchFamily="2" charset="-122"/>
              </a:rPr>
              <a:t>4</a:t>
            </a:r>
            <a:endParaRPr lang="zh-CN" altLang="en-US" sz="6600" b="1" dirty="0">
              <a:solidFill>
                <a:schemeClr val="accent3">
                  <a:lumMod val="75000"/>
                </a:schemeClr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852114" y="4197085"/>
            <a:ext cx="5439775" cy="672075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937556" y="4273932"/>
            <a:ext cx="5226732" cy="52322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itchFamily="34" charset="-122"/>
                <a:ea typeface="微软雅黑" pitchFamily="34" charset="-122"/>
              </a:rPr>
              <a:t>大学英语课程和选课说明</a:t>
            </a:r>
            <a:endParaRPr lang="zh-CN" alt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" name="组合 26"/>
          <p:cNvGrpSpPr/>
          <p:nvPr/>
        </p:nvGrpSpPr>
        <p:grpSpPr>
          <a:xfrm>
            <a:off x="1691681" y="4159074"/>
            <a:ext cx="720079" cy="766159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圆角矩形 27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pic>
        <p:nvPicPr>
          <p:cNvPr id="39" name="Picture 2" descr="C:\Users\Administrator\Desktop\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572529" y="4293096"/>
            <a:ext cx="2959860" cy="3835091"/>
          </a:xfrm>
          <a:prstGeom prst="rect">
            <a:avLst/>
          </a:prstGeom>
          <a:noFill/>
        </p:spPr>
      </p:pic>
      <p:grpSp>
        <p:nvGrpSpPr>
          <p:cNvPr id="4" name="组合 202"/>
          <p:cNvGrpSpPr>
            <a:grpSpLocks/>
          </p:cNvGrpSpPr>
          <p:nvPr/>
        </p:nvGrpSpPr>
        <p:grpSpPr bwMode="auto">
          <a:xfrm>
            <a:off x="4085416" y="5651084"/>
            <a:ext cx="504056" cy="528059"/>
            <a:chOff x="9955213" y="5194300"/>
            <a:chExt cx="871538" cy="873125"/>
          </a:xfrm>
        </p:grpSpPr>
        <p:sp>
          <p:nvSpPr>
            <p:cNvPr id="31" name="Rectangle 165"/>
            <p:cNvSpPr>
              <a:spLocks noChangeArrowheads="1"/>
            </p:cNvSpPr>
            <p:nvPr/>
          </p:nvSpPr>
          <p:spPr bwMode="auto">
            <a:xfrm>
              <a:off x="10285413" y="5570538"/>
              <a:ext cx="211138" cy="225425"/>
            </a:xfrm>
            <a:prstGeom prst="rect">
              <a:avLst/>
            </a:prstGeom>
            <a:solidFill>
              <a:srgbClr val="D3D7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166"/>
            <p:cNvSpPr>
              <a:spLocks/>
            </p:cNvSpPr>
            <p:nvPr/>
          </p:nvSpPr>
          <p:spPr bwMode="auto">
            <a:xfrm>
              <a:off x="10285413" y="5705475"/>
              <a:ext cx="211138" cy="361950"/>
            </a:xfrm>
            <a:custGeom>
              <a:avLst/>
              <a:gdLst>
                <a:gd name="T0" fmla="*/ 335182314 w 133"/>
                <a:gd name="T1" fmla="*/ 574595670 h 228"/>
                <a:gd name="T2" fmla="*/ 0 w 133"/>
                <a:gd name="T3" fmla="*/ 574595670 h 228"/>
                <a:gd name="T4" fmla="*/ 0 w 133"/>
                <a:gd name="T5" fmla="*/ 0 h 228"/>
                <a:gd name="T6" fmla="*/ 166330680 w 133"/>
                <a:gd name="T7" fmla="*/ 168851267 h 228"/>
                <a:gd name="T8" fmla="*/ 335182314 w 133"/>
                <a:gd name="T9" fmla="*/ 0 h 228"/>
                <a:gd name="T10" fmla="*/ 335182314 w 133"/>
                <a:gd name="T11" fmla="*/ 574595670 h 2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228"/>
                <a:gd name="T20" fmla="*/ 133 w 133"/>
                <a:gd name="T21" fmla="*/ 228 h 2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228">
                  <a:moveTo>
                    <a:pt x="133" y="228"/>
                  </a:moveTo>
                  <a:lnTo>
                    <a:pt x="0" y="228"/>
                  </a:lnTo>
                  <a:lnTo>
                    <a:pt x="0" y="0"/>
                  </a:lnTo>
                  <a:lnTo>
                    <a:pt x="66" y="67"/>
                  </a:lnTo>
                  <a:lnTo>
                    <a:pt x="133" y="0"/>
                  </a:lnTo>
                  <a:lnTo>
                    <a:pt x="133" y="228"/>
                  </a:lnTo>
                  <a:close/>
                </a:path>
              </a:pathLst>
            </a:custGeom>
            <a:solidFill>
              <a:srgbClr val="3349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Oval 167"/>
            <p:cNvSpPr>
              <a:spLocks noChangeArrowheads="1"/>
            </p:cNvSpPr>
            <p:nvPr/>
          </p:nvSpPr>
          <p:spPr bwMode="auto">
            <a:xfrm>
              <a:off x="10541001" y="5419725"/>
              <a:ext cx="60325" cy="120650"/>
            </a:xfrm>
            <a:prstGeom prst="ellipse">
              <a:avLst/>
            </a:prstGeom>
            <a:solidFill>
              <a:srgbClr val="D3D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Oval 168"/>
            <p:cNvSpPr>
              <a:spLocks noChangeArrowheads="1"/>
            </p:cNvSpPr>
            <p:nvPr/>
          </p:nvSpPr>
          <p:spPr bwMode="auto">
            <a:xfrm>
              <a:off x="10180638" y="5419725"/>
              <a:ext cx="60325" cy="120650"/>
            </a:xfrm>
            <a:prstGeom prst="ellipse">
              <a:avLst/>
            </a:prstGeom>
            <a:solidFill>
              <a:srgbClr val="D3D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Oval 169"/>
            <p:cNvSpPr>
              <a:spLocks noChangeArrowheads="1"/>
            </p:cNvSpPr>
            <p:nvPr/>
          </p:nvSpPr>
          <p:spPr bwMode="auto">
            <a:xfrm>
              <a:off x="10210801" y="5254625"/>
              <a:ext cx="360363" cy="450850"/>
            </a:xfrm>
            <a:prstGeom prst="ellipse">
              <a:avLst/>
            </a:prstGeom>
            <a:solidFill>
              <a:srgbClr val="EBF0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170"/>
            <p:cNvSpPr>
              <a:spLocks/>
            </p:cNvSpPr>
            <p:nvPr/>
          </p:nvSpPr>
          <p:spPr bwMode="auto">
            <a:xfrm>
              <a:off x="10225088" y="5194300"/>
              <a:ext cx="331788" cy="195263"/>
            </a:xfrm>
            <a:custGeom>
              <a:avLst/>
              <a:gdLst>
                <a:gd name="T0" fmla="*/ 1250946366 w 88"/>
                <a:gd name="T1" fmla="*/ 394814277 h 52"/>
                <a:gd name="T2" fmla="*/ 625473183 w 88"/>
                <a:gd name="T3" fmla="*/ 733223850 h 52"/>
                <a:gd name="T4" fmla="*/ 0 w 88"/>
                <a:gd name="T5" fmla="*/ 394814277 h 52"/>
                <a:gd name="T6" fmla="*/ 625473183 w 88"/>
                <a:gd name="T7" fmla="*/ 0 h 52"/>
                <a:gd name="T8" fmla="*/ 1250946366 w 88"/>
                <a:gd name="T9" fmla="*/ 39481427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52"/>
                <a:gd name="T17" fmla="*/ 88 w 88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52">
                  <a:moveTo>
                    <a:pt x="88" y="28"/>
                  </a:moveTo>
                  <a:cubicBezTo>
                    <a:pt x="88" y="48"/>
                    <a:pt x="64" y="52"/>
                    <a:pt x="44" y="52"/>
                  </a:cubicBezTo>
                  <a:cubicBezTo>
                    <a:pt x="24" y="52"/>
                    <a:pt x="0" y="48"/>
                    <a:pt x="0" y="28"/>
                  </a:cubicBezTo>
                  <a:cubicBezTo>
                    <a:pt x="0" y="8"/>
                    <a:pt x="20" y="0"/>
                    <a:pt x="44" y="0"/>
                  </a:cubicBezTo>
                  <a:cubicBezTo>
                    <a:pt x="68" y="0"/>
                    <a:pt x="88" y="8"/>
                    <a:pt x="88" y="28"/>
                  </a:cubicBezTo>
                  <a:close/>
                </a:path>
              </a:pathLst>
            </a:custGeom>
            <a:solidFill>
              <a:srgbClr val="3349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71"/>
            <p:cNvSpPr>
              <a:spLocks/>
            </p:cNvSpPr>
            <p:nvPr/>
          </p:nvSpPr>
          <p:spPr bwMode="auto">
            <a:xfrm>
              <a:off x="10210801" y="5254625"/>
              <a:ext cx="44450" cy="211138"/>
            </a:xfrm>
            <a:custGeom>
              <a:avLst/>
              <a:gdLst>
                <a:gd name="T0" fmla="*/ 164650214 w 12"/>
                <a:gd name="T1" fmla="*/ 284304898 h 56"/>
                <a:gd name="T2" fmla="*/ 0 w 12"/>
                <a:gd name="T3" fmla="*/ 796058145 h 56"/>
                <a:gd name="T4" fmla="*/ 0 w 12"/>
                <a:gd name="T5" fmla="*/ 398029072 h 56"/>
                <a:gd name="T6" fmla="*/ 109765565 w 12"/>
                <a:gd name="T7" fmla="*/ 0 h 56"/>
                <a:gd name="T8" fmla="*/ 164650214 w 12"/>
                <a:gd name="T9" fmla="*/ 28430489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56"/>
                <a:gd name="T17" fmla="*/ 12 w 12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56">
                  <a:moveTo>
                    <a:pt x="12" y="20"/>
                  </a:moveTo>
                  <a:cubicBezTo>
                    <a:pt x="12" y="35"/>
                    <a:pt x="0" y="56"/>
                    <a:pt x="0" y="56"/>
                  </a:cubicBezTo>
                  <a:cubicBezTo>
                    <a:pt x="0" y="56"/>
                    <a:pt x="0" y="43"/>
                    <a:pt x="0" y="28"/>
                  </a:cubicBezTo>
                  <a:cubicBezTo>
                    <a:pt x="0" y="13"/>
                    <a:pt x="4" y="0"/>
                    <a:pt x="8" y="0"/>
                  </a:cubicBezTo>
                  <a:cubicBezTo>
                    <a:pt x="12" y="0"/>
                    <a:pt x="12" y="5"/>
                    <a:pt x="12" y="20"/>
                  </a:cubicBezTo>
                  <a:close/>
                </a:path>
              </a:pathLst>
            </a:custGeom>
            <a:solidFill>
              <a:srgbClr val="3349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72"/>
            <p:cNvSpPr>
              <a:spLocks/>
            </p:cNvSpPr>
            <p:nvPr/>
          </p:nvSpPr>
          <p:spPr bwMode="auto">
            <a:xfrm>
              <a:off x="10526713" y="5254625"/>
              <a:ext cx="44450" cy="211138"/>
            </a:xfrm>
            <a:custGeom>
              <a:avLst/>
              <a:gdLst>
                <a:gd name="T0" fmla="*/ 0 w 12"/>
                <a:gd name="T1" fmla="*/ 284304898 h 56"/>
                <a:gd name="T2" fmla="*/ 164650214 w 12"/>
                <a:gd name="T3" fmla="*/ 796058145 h 56"/>
                <a:gd name="T4" fmla="*/ 164650214 w 12"/>
                <a:gd name="T5" fmla="*/ 398029072 h 56"/>
                <a:gd name="T6" fmla="*/ 54884635 w 12"/>
                <a:gd name="T7" fmla="*/ 0 h 56"/>
                <a:gd name="T8" fmla="*/ 0 w 12"/>
                <a:gd name="T9" fmla="*/ 28430489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56"/>
                <a:gd name="T17" fmla="*/ 12 w 12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56">
                  <a:moveTo>
                    <a:pt x="0" y="20"/>
                  </a:moveTo>
                  <a:cubicBezTo>
                    <a:pt x="0" y="35"/>
                    <a:pt x="12" y="56"/>
                    <a:pt x="12" y="56"/>
                  </a:cubicBezTo>
                  <a:cubicBezTo>
                    <a:pt x="12" y="56"/>
                    <a:pt x="12" y="43"/>
                    <a:pt x="12" y="28"/>
                  </a:cubicBezTo>
                  <a:cubicBezTo>
                    <a:pt x="12" y="13"/>
                    <a:pt x="8" y="0"/>
                    <a:pt x="4" y="0"/>
                  </a:cubicBezTo>
                  <a:cubicBezTo>
                    <a:pt x="0" y="0"/>
                    <a:pt x="0" y="5"/>
                    <a:pt x="0" y="20"/>
                  </a:cubicBezTo>
                  <a:close/>
                </a:path>
              </a:pathLst>
            </a:custGeom>
            <a:solidFill>
              <a:srgbClr val="3349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73"/>
            <p:cNvSpPr>
              <a:spLocks/>
            </p:cNvSpPr>
            <p:nvPr/>
          </p:nvSpPr>
          <p:spPr bwMode="auto">
            <a:xfrm>
              <a:off x="9955213" y="5705475"/>
              <a:ext cx="330200" cy="361950"/>
            </a:xfrm>
            <a:custGeom>
              <a:avLst/>
              <a:gdLst>
                <a:gd name="T0" fmla="*/ 0 w 88"/>
                <a:gd name="T1" fmla="*/ 1364664647 h 96"/>
                <a:gd name="T2" fmla="*/ 675818089 w 88"/>
                <a:gd name="T3" fmla="*/ 227444088 h 96"/>
                <a:gd name="T4" fmla="*/ 1239000494 w 88"/>
                <a:gd name="T5" fmla="*/ 0 h 96"/>
                <a:gd name="T6" fmla="*/ 1239000494 w 88"/>
                <a:gd name="T7" fmla="*/ 1364664647 h 96"/>
                <a:gd name="T8" fmla="*/ 0 w 88"/>
                <a:gd name="T9" fmla="*/ 136466464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96"/>
                <a:gd name="T17" fmla="*/ 88 w 88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96">
                  <a:moveTo>
                    <a:pt x="0" y="96"/>
                  </a:moveTo>
                  <a:cubicBezTo>
                    <a:pt x="1" y="85"/>
                    <a:pt x="3" y="16"/>
                    <a:pt x="48" y="16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96"/>
                    <a:pt x="88" y="96"/>
                    <a:pt x="88" y="96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27A2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74"/>
            <p:cNvSpPr>
              <a:spLocks/>
            </p:cNvSpPr>
            <p:nvPr/>
          </p:nvSpPr>
          <p:spPr bwMode="auto">
            <a:xfrm>
              <a:off x="10496551" y="5705475"/>
              <a:ext cx="330200" cy="361950"/>
            </a:xfrm>
            <a:custGeom>
              <a:avLst/>
              <a:gdLst>
                <a:gd name="T0" fmla="*/ 1239000494 w 88"/>
                <a:gd name="T1" fmla="*/ 1364664647 h 96"/>
                <a:gd name="T2" fmla="*/ 563182405 w 88"/>
                <a:gd name="T3" fmla="*/ 227444088 h 96"/>
                <a:gd name="T4" fmla="*/ 0 w 88"/>
                <a:gd name="T5" fmla="*/ 0 h 96"/>
                <a:gd name="T6" fmla="*/ 0 w 88"/>
                <a:gd name="T7" fmla="*/ 1364664647 h 96"/>
                <a:gd name="T8" fmla="*/ 1239000494 w 88"/>
                <a:gd name="T9" fmla="*/ 136466464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96"/>
                <a:gd name="T17" fmla="*/ 88 w 88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96">
                  <a:moveTo>
                    <a:pt x="88" y="96"/>
                  </a:moveTo>
                  <a:cubicBezTo>
                    <a:pt x="88" y="96"/>
                    <a:pt x="84" y="16"/>
                    <a:pt x="4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88" y="96"/>
                  </a:lnTo>
                  <a:close/>
                </a:path>
              </a:pathLst>
            </a:custGeom>
            <a:solidFill>
              <a:srgbClr val="27A2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75"/>
            <p:cNvSpPr>
              <a:spLocks/>
            </p:cNvSpPr>
            <p:nvPr/>
          </p:nvSpPr>
          <p:spPr bwMode="auto">
            <a:xfrm>
              <a:off x="10285413" y="5705475"/>
              <a:ext cx="211138" cy="301625"/>
            </a:xfrm>
            <a:custGeom>
              <a:avLst/>
              <a:gdLst>
                <a:gd name="T0" fmla="*/ 166330680 w 133"/>
                <a:gd name="T1" fmla="*/ 478829732 h 190"/>
                <a:gd name="T2" fmla="*/ 0 w 133"/>
                <a:gd name="T3" fmla="*/ 0 h 190"/>
                <a:gd name="T4" fmla="*/ 166330680 w 133"/>
                <a:gd name="T5" fmla="*/ 120967511 h 190"/>
                <a:gd name="T6" fmla="*/ 335182314 w 133"/>
                <a:gd name="T7" fmla="*/ 0 h 190"/>
                <a:gd name="T8" fmla="*/ 166330680 w 133"/>
                <a:gd name="T9" fmla="*/ 478829732 h 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190"/>
                <a:gd name="T17" fmla="*/ 133 w 133"/>
                <a:gd name="T18" fmla="*/ 190 h 1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190">
                  <a:moveTo>
                    <a:pt x="66" y="190"/>
                  </a:moveTo>
                  <a:lnTo>
                    <a:pt x="0" y="0"/>
                  </a:lnTo>
                  <a:lnTo>
                    <a:pt x="66" y="48"/>
                  </a:lnTo>
                  <a:lnTo>
                    <a:pt x="133" y="0"/>
                  </a:lnTo>
                  <a:lnTo>
                    <a:pt x="66" y="190"/>
                  </a:lnTo>
                  <a:close/>
                </a:path>
              </a:pathLst>
            </a:custGeom>
            <a:solidFill>
              <a:srgbClr val="EBF0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76"/>
            <p:cNvSpPr>
              <a:spLocks/>
            </p:cNvSpPr>
            <p:nvPr/>
          </p:nvSpPr>
          <p:spPr bwMode="auto">
            <a:xfrm>
              <a:off x="10631488" y="5946775"/>
              <a:ext cx="44450" cy="120650"/>
            </a:xfrm>
            <a:custGeom>
              <a:avLst/>
              <a:gdLst>
                <a:gd name="T0" fmla="*/ 70564381 w 28"/>
                <a:gd name="T1" fmla="*/ 0 h 76"/>
                <a:gd name="T2" fmla="*/ 0 w 28"/>
                <a:gd name="T3" fmla="*/ 191531848 h 76"/>
                <a:gd name="T4" fmla="*/ 70564381 w 28"/>
                <a:gd name="T5" fmla="*/ 191531848 h 76"/>
                <a:gd name="T6" fmla="*/ 70564381 w 28"/>
                <a:gd name="T7" fmla="*/ 0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"/>
                <a:gd name="T13" fmla="*/ 0 h 76"/>
                <a:gd name="T14" fmla="*/ 28 w 28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" h="76">
                  <a:moveTo>
                    <a:pt x="28" y="0"/>
                  </a:moveTo>
                  <a:lnTo>
                    <a:pt x="0" y="76"/>
                  </a:lnTo>
                  <a:lnTo>
                    <a:pt x="28" y="76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218B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77"/>
            <p:cNvSpPr>
              <a:spLocks/>
            </p:cNvSpPr>
            <p:nvPr/>
          </p:nvSpPr>
          <p:spPr bwMode="auto">
            <a:xfrm>
              <a:off x="10106026" y="5946775"/>
              <a:ext cx="44450" cy="120650"/>
            </a:xfrm>
            <a:custGeom>
              <a:avLst/>
              <a:gdLst>
                <a:gd name="T0" fmla="*/ 0 w 28"/>
                <a:gd name="T1" fmla="*/ 0 h 76"/>
                <a:gd name="T2" fmla="*/ 70564381 w 28"/>
                <a:gd name="T3" fmla="*/ 191531848 h 76"/>
                <a:gd name="T4" fmla="*/ 0 w 28"/>
                <a:gd name="T5" fmla="*/ 191531848 h 76"/>
                <a:gd name="T6" fmla="*/ 0 w 28"/>
                <a:gd name="T7" fmla="*/ 0 h 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"/>
                <a:gd name="T13" fmla="*/ 0 h 76"/>
                <a:gd name="T14" fmla="*/ 28 w 28"/>
                <a:gd name="T15" fmla="*/ 76 h 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" h="76">
                  <a:moveTo>
                    <a:pt x="0" y="0"/>
                  </a:moveTo>
                  <a:lnTo>
                    <a:pt x="28" y="76"/>
                  </a:lnTo>
                  <a:lnTo>
                    <a:pt x="0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8B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4459757" y="5796475"/>
            <a:ext cx="454935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外国语学院  大学外语教学部   杨德民</a:t>
            </a:r>
          </a:p>
        </p:txBody>
      </p:sp>
      <p:pic>
        <p:nvPicPr>
          <p:cNvPr id="46" name="图片 45" descr="校徽矢量图.jpg">
            <a:extLst>
              <a:ext uri="{FF2B5EF4-FFF2-40B4-BE49-F238E27FC236}">
                <a16:creationId xmlns:a16="http://schemas.microsoft.com/office/drawing/2014/main" id="{1BC5E751-855F-4835-924D-9663C0EB762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68" y="116632"/>
            <a:ext cx="1124744" cy="11247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墨迹 5">
                <a:extLst>
                  <a:ext uri="{FF2B5EF4-FFF2-40B4-BE49-F238E27FC236}">
                    <a16:creationId xmlns:a16="http://schemas.microsoft.com/office/drawing/2014/main" id="{605AA026-FFA6-4C0B-BC3E-BD7D6413009C}"/>
                  </a:ext>
                </a:extLst>
              </p14:cNvPr>
              <p14:cNvContentPartPr/>
              <p14:nvPr/>
            </p14:nvContentPartPr>
            <p14:xfrm>
              <a:off x="8625960" y="6395400"/>
              <a:ext cx="360" cy="360"/>
            </p14:xfrm>
          </p:contentPart>
        </mc:Choice>
        <mc:Fallback>
          <p:pic>
            <p:nvPicPr>
              <p:cNvPr id="6" name="墨迹 5">
                <a:extLst>
                  <a:ext uri="{FF2B5EF4-FFF2-40B4-BE49-F238E27FC236}">
                    <a16:creationId xmlns:a16="http://schemas.microsoft.com/office/drawing/2014/main" id="{605AA026-FFA6-4C0B-BC3E-BD7D641300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10120" y="633204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9499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<p:cBhvr>
                                        <p:cTn id="18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3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42 -0.7926 C 0.11476 -0.775 0.11701 -0.75618 0.12187 -0.73889 C 0.13038 -0.70865 0.13837 -0.67809 0.14479 -0.6463 C 0.14739 -0.63365 0.14809 -0.62192 0.15104 -0.60926 C 0.15642 -0.56204 0.14878 -0.61914 0.15833 -0.57439 C 0.1592 -0.57007 0.15868 -0.56575 0.15937 -0.56112 C 0.16007 -0.55587 0.16163 -0.55124 0.1625 -0.5463 C 0.16337 -0.54198 0.16389 -0.53766 0.16458 -0.53334 C 0.16719 -0.51513 0.16875 -0.49661 0.17292 -0.47963 C 0.17552 -0.45278 0.17187 -0.48642 0.17708 -0.45556 C 0.17899 -0.44445 0.17986 -0.43334 0.18229 -0.42223 C 0.18368 -0.40402 0.18437 -0.39414 0.1875 -0.37809 C 0.18958 -0.2963 0.19739 -0.18149 0.15208 -0.12778 C 0.14948 -0.12099 0.14705 -0.11729 0.14271 -0.11482 C 0.13958 -0.10926 0.1375 -0.10618 0.13333 -0.10371 C 0.1243 -0.09167 0.13437 -0.1034 0.12396 -0.0963 C 0.12101 -0.09445 0.11857 -0.09075 0.11562 -0.08889 C 0.11458 -0.08828 0.11354 -0.08766 0.1125 -0.08704 C 0.10399 -0.07192 0.11493 -0.08951 0.10521 -0.07963 C 0.10399 -0.0784 0.1033 -0.07531 0.10208 -0.07408 C 0.10017 -0.07223 0.09583 -0.07038 0.09583 -0.07038 C 0.09062 -0.06359 0.08576 -0.06204 0.08021 -0.05556 C 0.06267 -0.03488 0.04219 -0.02377 0.02187 -0.01482 C 0.01493 -0.00649 0.00868 -0.00649 2.77778E-7 3.45679E-6 " pathEditMode="relative" ptsTypes="fffffffffffffffffffffffA">
                                      <p:cBhvr>
                                        <p:cTn id="25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<p:cBhvr>
                                        <p:cTn id="32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69805E-7 L 0.59062 -0.0083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-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93827E-6 L 0.58351 4.93827E-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7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63" grpId="0" animBg="1"/>
      <p:bldP spid="63" grpId="1" animBg="1"/>
      <p:bldP spid="63" grpId="2" animBg="1"/>
      <p:bldP spid="98" grpId="0" animBg="1"/>
      <p:bldP spid="98" grpId="1" animBg="1"/>
      <p:bldP spid="99" grpId="0" animBg="1"/>
      <p:bldP spid="99" grpId="1" animBg="1"/>
      <p:bldP spid="99" grpId="2" animBg="1"/>
      <p:bldP spid="100" grpId="0" animBg="1"/>
      <p:bldP spid="100" grpId="1" animBg="1"/>
      <p:bldP spid="101" grpId="0" animBg="1"/>
      <p:bldP spid="101" grpId="1" animBg="1"/>
      <p:bldP spid="101" grpId="2" animBg="1"/>
      <p:bldP spid="102" grpId="0" animBg="1"/>
      <p:bldP spid="102" grpId="1" animBg="1"/>
      <p:bldP spid="103" grpId="0" animBg="1"/>
      <p:bldP spid="103" grpId="1" animBg="1"/>
      <p:bldP spid="103" grpId="2" animBg="1"/>
      <p:bldP spid="94" grpId="0"/>
      <p:bldP spid="104" grpId="0"/>
      <p:bldP spid="105" grpId="0"/>
      <p:bldP spid="106" grpId="0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043608" y="1955812"/>
            <a:ext cx="1872208" cy="2985356"/>
          </a:xfrm>
          <a:prstGeom prst="roundRect">
            <a:avLst>
              <a:gd name="adj" fmla="val 21719"/>
            </a:avLst>
          </a:prstGeom>
          <a:solidFill>
            <a:srgbClr val="C0504D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-15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大学英语课程介绍</a:t>
            </a:r>
          </a:p>
        </p:txBody>
      </p:sp>
      <p:sp>
        <p:nvSpPr>
          <p:cNvPr id="3" name="椭圆 2"/>
          <p:cNvSpPr/>
          <p:nvPr/>
        </p:nvSpPr>
        <p:spPr>
          <a:xfrm>
            <a:off x="3059832" y="1715012"/>
            <a:ext cx="489852" cy="489852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一</a:t>
            </a:r>
          </a:p>
        </p:txBody>
      </p:sp>
      <p:sp>
        <p:nvSpPr>
          <p:cNvPr id="5" name="椭圆 4"/>
          <p:cNvSpPr/>
          <p:nvPr/>
        </p:nvSpPr>
        <p:spPr>
          <a:xfrm>
            <a:off x="3074036" y="3894416"/>
            <a:ext cx="489852" cy="489852"/>
          </a:xfrm>
          <a:prstGeom prst="ellipse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三</a:t>
            </a:r>
          </a:p>
        </p:txBody>
      </p:sp>
      <p:sp>
        <p:nvSpPr>
          <p:cNvPr id="6" name="椭圆 5"/>
          <p:cNvSpPr/>
          <p:nvPr/>
        </p:nvSpPr>
        <p:spPr>
          <a:xfrm>
            <a:off x="3059832" y="4869160"/>
            <a:ext cx="489852" cy="489852"/>
          </a:xfrm>
          <a:prstGeom prst="ellipse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25157" y="1790819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504D"/>
                </a:solidFill>
                <a:latin typeface="微软雅黑" pitchFamily="34" charset="-122"/>
                <a:ea typeface="微软雅黑" pitchFamily="34" charset="-122"/>
              </a:rPr>
              <a:t>课程概况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2780928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课程介绍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9952" y="386104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8064A2"/>
                </a:solidFill>
                <a:latin typeface="微软雅黑" pitchFamily="34" charset="-122"/>
                <a:ea typeface="微软雅黑" pitchFamily="34" charset="-122"/>
              </a:rPr>
              <a:t>选课说明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9952" y="4851157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9BBB59"/>
                </a:solidFill>
                <a:latin typeface="微软雅黑" pitchFamily="34" charset="-122"/>
                <a:ea typeface="微软雅黑" pitchFamily="34" charset="-122"/>
              </a:rPr>
              <a:t>操作导航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7117183-DCC5-464A-85D6-230390C6DB6E}"/>
              </a:ext>
            </a:extLst>
          </p:cNvPr>
          <p:cNvSpPr/>
          <p:nvPr/>
        </p:nvSpPr>
        <p:spPr>
          <a:xfrm>
            <a:off x="3083894" y="2797808"/>
            <a:ext cx="489852" cy="489459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path" presetSubtype="0" accel="50000" decel="5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799 2.22222E-6 L -0.10243 -0.00278 " pathEditMode="relative" rAng="0" ptsTypes="AA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37 0.27129 L -0.01875 -0.0004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-1358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91 -0.02847 L -0.01441 0.00162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15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05 -0.19259 L -0.01284 -0.00803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76 0.15254 L -0.01545 0.02199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3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 animBg="1"/>
      <p:bldP spid="11" grpId="1" animBg="1"/>
      <p:bldP spid="1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3932" y="318151"/>
            <a:ext cx="7720000" cy="140713"/>
            <a:chOff x="2492152" y="625252"/>
            <a:chExt cx="6804248" cy="126642"/>
          </a:xfrm>
        </p:grpSpPr>
        <p:sp>
          <p:nvSpPr>
            <p:cNvPr id="3" name="矩形 2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" name="矩形 3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51720" y="2153590"/>
            <a:ext cx="2480169" cy="1727373"/>
            <a:chOff x="1115616" y="1391864"/>
            <a:chExt cx="2232152" cy="1554636"/>
          </a:xfrm>
        </p:grpSpPr>
        <p:sp>
          <p:nvSpPr>
            <p:cNvPr id="6" name="矩形 5"/>
            <p:cNvSpPr/>
            <p:nvPr/>
          </p:nvSpPr>
          <p:spPr>
            <a:xfrm>
              <a:off x="1259584" y="1578348"/>
              <a:ext cx="2088184" cy="1368152"/>
            </a:xfrm>
            <a:prstGeom prst="rect">
              <a:avLst/>
            </a:prstGeom>
            <a:solidFill>
              <a:srgbClr val="0037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15616" y="1391864"/>
              <a:ext cx="2088184" cy="136815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32604" y="2153590"/>
            <a:ext cx="2480169" cy="1727373"/>
            <a:chOff x="4066595" y="1491659"/>
            <a:chExt cx="2232152" cy="1554636"/>
          </a:xfrm>
        </p:grpSpPr>
        <p:sp>
          <p:nvSpPr>
            <p:cNvPr id="9" name="矩形 8"/>
            <p:cNvSpPr/>
            <p:nvPr/>
          </p:nvSpPr>
          <p:spPr>
            <a:xfrm>
              <a:off x="4210563" y="1678143"/>
              <a:ext cx="2088184" cy="1368152"/>
            </a:xfrm>
            <a:prstGeom prst="rect">
              <a:avLst/>
            </a:prstGeom>
            <a:solidFill>
              <a:srgbClr val="0037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0" name="矩形 9"/>
            <p:cNvSpPr/>
            <p:nvPr/>
          </p:nvSpPr>
          <p:spPr>
            <a:xfrm>
              <a:off x="4066595" y="1491659"/>
              <a:ext cx="2088184" cy="136815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1984772" y="4040573"/>
            <a:ext cx="2587227" cy="233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sz="1400" dirty="0"/>
              <a:t>新生英语分级考试成绩低于基准线的同学，参加普通班上课，不参与选课。</a:t>
            </a:r>
            <a:r>
              <a:rPr lang="zh-CN" altLang="en-US" sz="1400" dirty="0"/>
              <a:t>相关课程系统自动植入课程表。</a:t>
            </a:r>
            <a:endParaRPr lang="en-US" altLang="zh-CN" sz="1400" dirty="0"/>
          </a:p>
          <a:p>
            <a:pPr algn="ctr">
              <a:lnSpc>
                <a:spcPct val="120000"/>
              </a:lnSpc>
            </a:pP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dirty="0"/>
              <a:t>课程：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dirty="0"/>
              <a:t>基础英语读写 </a:t>
            </a:r>
            <a:r>
              <a:rPr lang="en-US" altLang="zh-CN" sz="1400" dirty="0"/>
              <a:t>I</a:t>
            </a:r>
            <a:r>
              <a:rPr lang="zh-CN" altLang="en-US" sz="1400" dirty="0"/>
              <a:t>，</a:t>
            </a:r>
            <a:r>
              <a:rPr lang="en-US" altLang="zh-CN" sz="1400" dirty="0"/>
              <a:t>2 </a:t>
            </a:r>
            <a:r>
              <a:rPr lang="zh-CN" altLang="en-US" sz="1400" dirty="0"/>
              <a:t>学分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dirty="0"/>
              <a:t>基础英语听说 </a:t>
            </a:r>
            <a:r>
              <a:rPr lang="en-US" altLang="zh-CN" sz="1400" dirty="0"/>
              <a:t>I</a:t>
            </a:r>
            <a:r>
              <a:rPr lang="zh-CN" altLang="en-US" sz="1400" dirty="0"/>
              <a:t>，</a:t>
            </a:r>
            <a:r>
              <a:rPr lang="en-US" altLang="zh-CN" sz="1400" dirty="0"/>
              <a:t>2 </a:t>
            </a:r>
            <a:r>
              <a:rPr lang="zh-CN" altLang="en-US" sz="1400" dirty="0"/>
              <a:t>学分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dirty="0"/>
              <a:t>共计</a:t>
            </a:r>
            <a:r>
              <a:rPr lang="en-US" altLang="zh-CN" sz="1400" dirty="0"/>
              <a:t>4</a:t>
            </a:r>
            <a:r>
              <a:rPr lang="zh-CN" altLang="en-US" sz="1400" dirty="0"/>
              <a:t>学分。</a:t>
            </a:r>
            <a:endParaRPr lang="zh-CN" altLang="en-US" sz="1333" dirty="0">
              <a:latin typeface="微软雅黑" pitchFamily="34" charset="-122"/>
            </a:endParaRPr>
          </a:p>
        </p:txBody>
      </p: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5132036" y="4105619"/>
            <a:ext cx="2896348" cy="2059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sz="1400" dirty="0"/>
              <a:t>新生英语分级考试成绩高于基准线的同学，</a:t>
            </a:r>
            <a:r>
              <a:rPr lang="zh-CN" altLang="en-US" sz="1400" dirty="0"/>
              <a:t>选修</a:t>
            </a:r>
            <a:r>
              <a:rPr lang="zh-CN" altLang="zh-CN" sz="1400" dirty="0"/>
              <a:t>提高类英语课程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endParaRPr lang="en-US" altLang="zh-CN" sz="1400" dirty="0"/>
          </a:p>
          <a:p>
            <a:pPr algn="ctr">
              <a:lnSpc>
                <a:spcPct val="120000"/>
              </a:lnSpc>
            </a:pPr>
            <a:endParaRPr lang="en-US" altLang="zh-CN" sz="14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/>
              <a:t>课程：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en-US" altLang="zh-CN" sz="1400" dirty="0"/>
              <a:t>7</a:t>
            </a:r>
            <a:r>
              <a:rPr lang="zh-CN" altLang="en-US" sz="1400" dirty="0"/>
              <a:t>门课程，每门课</a:t>
            </a:r>
            <a:r>
              <a:rPr lang="en-US" altLang="zh-CN" sz="1400" dirty="0"/>
              <a:t>2</a:t>
            </a:r>
            <a:r>
              <a:rPr lang="zh-CN" altLang="en-US" sz="1400" dirty="0"/>
              <a:t>学分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dirty="0"/>
              <a:t>每周各一次课（两节）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zh-CN" altLang="en-US" sz="1400" u="sng" dirty="0"/>
              <a:t>从上述课程中选学</a:t>
            </a:r>
            <a:r>
              <a:rPr lang="zh-CN" altLang="en-US" sz="1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两</a:t>
            </a:r>
            <a:r>
              <a:rPr lang="zh-CN" altLang="en-US" sz="1400" u="sng" dirty="0"/>
              <a:t>门课程</a:t>
            </a:r>
            <a:endParaRPr lang="en-US" altLang="zh-CN" sz="1400" u="sng" dirty="0"/>
          </a:p>
          <a:p>
            <a:pPr algn="ctr">
              <a:lnSpc>
                <a:spcPct val="120000"/>
              </a:lnSpc>
            </a:pPr>
            <a:endParaRPr lang="zh-CN" altLang="en-US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1761971" y="1904864"/>
            <a:ext cx="480000" cy="480000"/>
          </a:xfrm>
          <a:prstGeom prst="ellipse">
            <a:avLst/>
          </a:prstGeom>
          <a:solidFill>
            <a:srgbClr val="8FC31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4892604" y="1913590"/>
            <a:ext cx="480000" cy="480000"/>
          </a:xfrm>
          <a:prstGeom prst="ellipse">
            <a:avLst/>
          </a:prstGeom>
          <a:solidFill>
            <a:srgbClr val="8FC31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91686" y="2520404"/>
            <a:ext cx="2440272" cy="11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22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普通（基础）班</a:t>
            </a:r>
            <a:endParaRPr lang="en-US" altLang="zh-CN" sz="2222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222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英语课程</a:t>
            </a:r>
            <a:endParaRPr lang="en-US" altLang="zh-CN" sz="2222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2222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62286" y="2573222"/>
            <a:ext cx="2440272" cy="77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22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提高班</a:t>
            </a:r>
          </a:p>
          <a:p>
            <a:pPr algn="ctr"/>
            <a:r>
              <a:rPr lang="zh-CN" altLang="en-US" sz="2222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英语课程</a:t>
            </a:r>
            <a:endParaRPr lang="en-US" altLang="zh-CN" sz="2222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4" name="图片 23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971689" y="5914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504D"/>
                </a:solidFill>
                <a:latin typeface="微软雅黑" pitchFamily="34" charset="-122"/>
                <a:ea typeface="微软雅黑" pitchFamily="34" charset="-122"/>
              </a:rPr>
              <a:t>课程概况</a:t>
            </a:r>
            <a:endParaRPr lang="zh-CN" altLang="en-US" sz="3200" b="1" dirty="0">
              <a:solidFill>
                <a:srgbClr val="4F81B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4EBD4FC-47A2-422A-8E70-D603486A41B3}"/>
              </a:ext>
            </a:extLst>
          </p:cNvPr>
          <p:cNvSpPr/>
          <p:nvPr/>
        </p:nvSpPr>
        <p:spPr>
          <a:xfrm>
            <a:off x="2339752" y="605810"/>
            <a:ext cx="489852" cy="489852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一</a:t>
            </a: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86883266-E895-41F2-83E1-A1D6FD26B170}"/>
              </a:ext>
            </a:extLst>
          </p:cNvPr>
          <p:cNvSpPr txBox="1"/>
          <p:nvPr/>
        </p:nvSpPr>
        <p:spPr>
          <a:xfrm>
            <a:off x="1903543" y="1338063"/>
            <a:ext cx="612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需修满最低</a:t>
            </a:r>
            <a:r>
              <a:rPr lang="en-US" altLang="zh-CN" sz="1600" dirty="0">
                <a:latin typeface="Arial Narrow" pitchFamily="34" charset="0"/>
                <a:ea typeface="微软雅黑" pitchFamily="34" charset="-122"/>
              </a:rPr>
              <a:t>8</a:t>
            </a:r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学分大学外语类课程。第一学期安排</a:t>
            </a:r>
            <a:r>
              <a:rPr lang="en-US" altLang="zh-CN" sz="1600" dirty="0">
                <a:latin typeface="Arial Narrow" pitchFamily="34" charset="0"/>
                <a:ea typeface="微软雅黑" pitchFamily="34" charset="-122"/>
              </a:rPr>
              <a:t>4</a:t>
            </a:r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学分课程，第二学期安排</a:t>
            </a:r>
            <a:r>
              <a:rPr lang="en-US" altLang="zh-CN" sz="1600" dirty="0">
                <a:latin typeface="Arial Narrow" pitchFamily="34" charset="0"/>
                <a:ea typeface="微软雅黑" pitchFamily="34" charset="-122"/>
              </a:rPr>
              <a:t>4</a:t>
            </a:r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学分课程。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38 0.2713 L -0.01875 -0.0004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-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150"/>
                            </p:stCondLst>
                            <p:childTnLst>
                              <p:par>
                                <p:cTn id="6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6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  <p:bldP spid="18" grpId="0" animBg="1"/>
      <p:bldP spid="20" grpId="0"/>
      <p:bldP spid="21" grpId="0"/>
      <p:bldP spid="25" grpId="0"/>
      <p:bldP spid="22" grpId="0" animBg="1"/>
      <p:bldP spid="22" grpId="1" animBg="1"/>
      <p:bldP spid="22" grpId="2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96347" y="408560"/>
            <a:ext cx="7720000" cy="140713"/>
            <a:chOff x="2492152" y="625252"/>
            <a:chExt cx="6804248" cy="126642"/>
          </a:xfrm>
        </p:grpSpPr>
        <p:sp>
          <p:nvSpPr>
            <p:cNvPr id="5" name="矩形 4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7" name="文本框 8"/>
          <p:cNvSpPr txBox="1"/>
          <p:nvPr/>
        </p:nvSpPr>
        <p:spPr>
          <a:xfrm>
            <a:off x="2339752" y="1426826"/>
            <a:ext cx="6696744" cy="562014"/>
          </a:xfrm>
          <a:prstGeom prst="rect">
            <a:avLst/>
          </a:prstGeom>
          <a:noFill/>
        </p:spPr>
        <p:txBody>
          <a:bodyPr wrap="square" lIns="188980" tIns="49134" rIns="37796" bIns="48001" rtlCol="0" anchor="ctr" anchorCtr="0">
            <a:noAutofit/>
          </a:bodyPr>
          <a:lstStyle/>
          <a:p>
            <a:pPr algn="ctr"/>
            <a:endParaRPr lang="zh-CN" altLang="en-US" sz="2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597" y="23398"/>
            <a:ext cx="1124744" cy="112474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382552"/>
            <a:ext cx="243205" cy="24657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ap="flat">
            <a:noFill/>
            <a:prstDash val="solid"/>
            <a:miter lim="800000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endParaRPr lang="zh-CN" altLang="en-US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6736880"/>
            <a:ext cx="9144000" cy="122390"/>
          </a:xfrm>
          <a:prstGeom prst="rect">
            <a:avLst/>
          </a:prstGeom>
        </p:spPr>
      </p:pic>
      <p:sp>
        <p:nvSpPr>
          <p:cNvPr id="3" name="TextBox 46">
            <a:extLst>
              <a:ext uri="{FF2B5EF4-FFF2-40B4-BE49-F238E27FC236}">
                <a16:creationId xmlns:a16="http://schemas.microsoft.com/office/drawing/2014/main" id="{B2B26E17-4432-72FC-2DF5-FE79D7522C26}"/>
              </a:ext>
            </a:extLst>
          </p:cNvPr>
          <p:cNvSpPr txBox="1"/>
          <p:nvPr/>
        </p:nvSpPr>
        <p:spPr>
          <a:xfrm>
            <a:off x="1538796" y="1303790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（一）培养牢固语言和文化基础的</a:t>
            </a:r>
            <a:endParaRPr lang="en-US" altLang="zh-CN" sz="2800" b="1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普通班课程</a:t>
            </a:r>
          </a:p>
        </p:txBody>
      </p:sp>
      <p:sp>
        <p:nvSpPr>
          <p:cNvPr id="4" name="TextBox 32">
            <a:extLst>
              <a:ext uri="{FF2B5EF4-FFF2-40B4-BE49-F238E27FC236}">
                <a16:creationId xmlns:a16="http://schemas.microsoft.com/office/drawing/2014/main" id="{BBBCE391-AD17-DB1C-F5DB-8AE55D6048C3}"/>
              </a:ext>
            </a:extLst>
          </p:cNvPr>
          <p:cNvSpPr txBox="1"/>
          <p:nvPr/>
        </p:nvSpPr>
        <p:spPr>
          <a:xfrm>
            <a:off x="2791721" y="4499574"/>
            <a:ext cx="612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课程侧重基础听说读写译综合能力的培养。两门课程组合上课，共计</a:t>
            </a:r>
            <a:r>
              <a:rPr lang="en-US" altLang="zh-CN" sz="1600" dirty="0">
                <a:latin typeface="Arial Narrow" pitchFamily="34" charset="0"/>
                <a:ea typeface="微软雅黑" pitchFamily="34" charset="-122"/>
              </a:rPr>
              <a:t>4</a:t>
            </a:r>
            <a:r>
              <a:rPr lang="zh-CN" altLang="en-US" sz="1600" dirty="0">
                <a:latin typeface="Arial Narrow" pitchFamily="34" charset="0"/>
                <a:ea typeface="微软雅黑" pitchFamily="34" charset="-122"/>
              </a:rPr>
              <a:t>学分。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7E5B26-A4E4-3F74-9886-A6506ECFE8AE}"/>
              </a:ext>
            </a:extLst>
          </p:cNvPr>
          <p:cNvSpPr/>
          <p:nvPr/>
        </p:nvSpPr>
        <p:spPr bwMode="auto">
          <a:xfrm>
            <a:off x="839528" y="2277065"/>
            <a:ext cx="1760000" cy="176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ABBE151-256A-BB2C-5E14-575323780E58}"/>
              </a:ext>
            </a:extLst>
          </p:cNvPr>
          <p:cNvSpPr/>
          <p:nvPr/>
        </p:nvSpPr>
        <p:spPr bwMode="auto">
          <a:xfrm>
            <a:off x="2695120" y="2312312"/>
            <a:ext cx="1760000" cy="17600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CC71619-F61E-983A-2635-23BB087881FC}"/>
              </a:ext>
            </a:extLst>
          </p:cNvPr>
          <p:cNvSpPr/>
          <p:nvPr/>
        </p:nvSpPr>
        <p:spPr bwMode="auto">
          <a:xfrm>
            <a:off x="839528" y="4117272"/>
            <a:ext cx="1760000" cy="17600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C29251F-3B49-138F-8524-F55FC91E5E53}"/>
              </a:ext>
            </a:extLst>
          </p:cNvPr>
          <p:cNvSpPr/>
          <p:nvPr/>
        </p:nvSpPr>
        <p:spPr>
          <a:xfrm>
            <a:off x="2339752" y="605783"/>
            <a:ext cx="489852" cy="489459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二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6246FE9-8F15-55FD-0AF6-7EAB63A6D767}"/>
              </a:ext>
            </a:extLst>
          </p:cNvPr>
          <p:cNvSpPr txBox="1"/>
          <p:nvPr/>
        </p:nvSpPr>
        <p:spPr>
          <a:xfrm>
            <a:off x="3210421" y="572022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课程简介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8">
            <a:extLst>
              <a:ext uri="{FF2B5EF4-FFF2-40B4-BE49-F238E27FC236}">
                <a16:creationId xmlns:a16="http://schemas.microsoft.com/office/drawing/2014/main" id="{8ED50C61-7878-4BA6-3F05-BF98BC4EC1E2}"/>
              </a:ext>
            </a:extLst>
          </p:cNvPr>
          <p:cNvSpPr txBox="1"/>
          <p:nvPr/>
        </p:nvSpPr>
        <p:spPr>
          <a:xfrm>
            <a:off x="2987824" y="2956246"/>
            <a:ext cx="6696744" cy="562014"/>
          </a:xfrm>
          <a:prstGeom prst="rect">
            <a:avLst/>
          </a:prstGeom>
          <a:noFill/>
        </p:spPr>
        <p:txBody>
          <a:bodyPr wrap="square" lIns="188980" tIns="49134" rIns="37796" bIns="48001" rtlCol="0" anchor="ctr" anchorCtr="0">
            <a:noAutofit/>
          </a:bodyPr>
          <a:lstStyle/>
          <a:p>
            <a:pPr algn="ctr"/>
            <a:r>
              <a:rPr lang="zh-CN" altLang="en-US" dirty="0">
                <a:latin typeface="Arial Narrow" pitchFamily="34" charset="0"/>
                <a:ea typeface="微软雅黑" pitchFamily="34" charset="-122"/>
              </a:rPr>
              <a:t>基础英语读写 </a:t>
            </a:r>
            <a:r>
              <a:rPr lang="en-US" altLang="zh-CN" dirty="0">
                <a:latin typeface="Arial Narrow" pitchFamily="34" charset="0"/>
                <a:ea typeface="微软雅黑" pitchFamily="34" charset="-122"/>
              </a:rPr>
              <a:t>(I)</a:t>
            </a:r>
          </a:p>
          <a:p>
            <a:pPr algn="ctr"/>
            <a:r>
              <a:rPr lang="zh-CN" altLang="en-US" dirty="0">
                <a:latin typeface="Arial Narrow" pitchFamily="34" charset="0"/>
                <a:ea typeface="微软雅黑" pitchFamily="34" charset="-122"/>
              </a:rPr>
              <a:t>基础英语听说 </a:t>
            </a:r>
            <a:r>
              <a:rPr lang="en-US" altLang="zh-CN" dirty="0">
                <a:latin typeface="Arial Narrow" pitchFamily="34" charset="0"/>
                <a:ea typeface="微软雅黑" pitchFamily="34" charset="-122"/>
              </a:rPr>
              <a:t>(I)</a:t>
            </a:r>
            <a:endParaRPr lang="zh-CN" altLang="en-US" dirty="0">
              <a:latin typeface="Arial Narrow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435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761 0.15247 L -0.01545 0.02191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8" grpId="0" animBg="1"/>
      <p:bldP spid="9" grpId="0" animBg="1"/>
      <p:bldP spid="10" grpId="0" animBg="1"/>
      <p:bldP spid="11" grpId="0" animBg="1"/>
      <p:bldP spid="11" grpId="1" animBg="1"/>
      <p:bldP spid="11" grpId="2" animBg="1"/>
      <p:bldP spid="12" grpId="0"/>
      <p:bldP spid="12" grpId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（二）丰富多彩的提高班课程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5"/>
          <a:stretch/>
        </p:blipFill>
        <p:spPr>
          <a:xfrm>
            <a:off x="-419956" y="2581196"/>
            <a:ext cx="1567618" cy="428730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899" y="2604243"/>
            <a:ext cx="1248760" cy="424452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035209" y="4609371"/>
            <a:ext cx="1336995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学术英语类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68090" y="3771502"/>
            <a:ext cx="1335701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笔译与口译类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63457" y="3738168"/>
            <a:ext cx="1248616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听说技能类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39746" y="4147706"/>
            <a:ext cx="1368152" cy="7848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社会文化、商务、报刊选读类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323584" y="5302366"/>
            <a:ext cx="4487644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latin typeface="微软雅黑 Light" pitchFamily="34" charset="-122"/>
                <a:ea typeface="微软雅黑 Light" pitchFamily="34" charset="-122"/>
              </a:rPr>
              <a:t>兼顾语言强化、文化背景、技能提升、就业升学等领域内方方面面的个性化需求</a:t>
            </a:r>
            <a:endParaRPr lang="en-US" altLang="zh-CN" sz="1400" b="1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2018016" y="5308546"/>
            <a:ext cx="177720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 flipH="1">
            <a:off x="6957280" y="5253203"/>
            <a:ext cx="177720" cy="972492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itchFamily="34" charset="-122"/>
            </a:endParaRPr>
          </a:p>
        </p:txBody>
      </p:sp>
      <p:grpSp>
        <p:nvGrpSpPr>
          <p:cNvPr id="3" name="组合 49"/>
          <p:cNvGrpSpPr/>
          <p:nvPr/>
        </p:nvGrpSpPr>
        <p:grpSpPr>
          <a:xfrm>
            <a:off x="1009576" y="2631408"/>
            <a:ext cx="1314008" cy="1752011"/>
            <a:chOff x="792868" y="618113"/>
            <a:chExt cx="1314008" cy="1314008"/>
          </a:xfrm>
        </p:grpSpPr>
        <p:grpSp>
          <p:nvGrpSpPr>
            <p:cNvPr id="4" name="组合 5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59"/>
          <p:cNvGrpSpPr/>
          <p:nvPr/>
        </p:nvGrpSpPr>
        <p:grpSpPr>
          <a:xfrm>
            <a:off x="2789782" y="1704832"/>
            <a:ext cx="1314008" cy="1752011"/>
            <a:chOff x="792868" y="618113"/>
            <a:chExt cx="1314008" cy="1314008"/>
          </a:xfrm>
        </p:grpSpPr>
        <p:grpSp>
          <p:nvGrpSpPr>
            <p:cNvPr id="6" name="组合 6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4"/>
          <p:cNvGrpSpPr/>
          <p:nvPr/>
        </p:nvGrpSpPr>
        <p:grpSpPr>
          <a:xfrm>
            <a:off x="4601048" y="1625933"/>
            <a:ext cx="1314008" cy="1752011"/>
            <a:chOff x="792868" y="618113"/>
            <a:chExt cx="1314008" cy="1314008"/>
          </a:xfrm>
        </p:grpSpPr>
        <p:grpSp>
          <p:nvGrpSpPr>
            <p:cNvPr id="8" name="组合 65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8" name="同心圆 6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69"/>
          <p:cNvGrpSpPr/>
          <p:nvPr/>
        </p:nvGrpSpPr>
        <p:grpSpPr>
          <a:xfrm>
            <a:off x="6566818" y="2080930"/>
            <a:ext cx="1314008" cy="1752011"/>
            <a:chOff x="792868" y="618113"/>
            <a:chExt cx="1314008" cy="1314008"/>
          </a:xfrm>
        </p:grpSpPr>
        <p:grpSp>
          <p:nvGrpSpPr>
            <p:cNvPr id="10" name="组合 7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3" name="同心圆 7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2" name="椭圆 7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290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9" dur="2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1264E-6 3.7037E-6 L -0.2862 -0.00324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10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95619E-6 L 0.31771 0.73033 " pathEditMode="relative" rAng="0" ptsTypes="AA">
                                      <p:cBhvr>
                                        <p:cTn id="19" dur="6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85" y="365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9" presetClass="path" presetSubtype="0" ac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77778E-7 1.11111E-6 L 0.17066 0.86921 " pathEditMode="relative" rAng="0" ptsTypes="AA">
                                      <p:cBhvr>
                                        <p:cTn id="23" dur="6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4344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9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-4.81481E-6 L 0 0.88125 " pathEditMode="relative" rAng="0" ptsTypes="AA">
                                      <p:cBhvr>
                                        <p:cTn id="27" dur="6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9" presetClass="path" presetSubtype="0" ac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5.55556E-7 1.48148E-6 L -0.17049 0.86667 " pathEditMode="relative" rAng="0" ptsTypes="AA">
                                      <p:cBhvr>
                                        <p:cTn id="31" dur="6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4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7" grpId="0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71699" y="374976"/>
            <a:ext cx="5542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    提高班英语类课程介绍</a:t>
            </a:r>
            <a:endParaRPr lang="en-US" altLang="zh-CN" sz="2800" b="1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4479635" y="1424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315042"/>
              </p:ext>
            </p:extLst>
          </p:nvPr>
        </p:nvGraphicFramePr>
        <p:xfrm>
          <a:off x="3059832" y="1556792"/>
          <a:ext cx="3162318" cy="3050319"/>
        </p:xfrm>
        <a:graphic>
          <a:graphicData uri="http://schemas.openxmlformats.org/drawingml/2006/table">
            <a:tbl>
              <a:tblPr/>
              <a:tblGrid>
                <a:gridCol w="3162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宋体"/>
                          <a:cs typeface="Times New Roman"/>
                        </a:rPr>
                        <a:t>课程名称</a:t>
                      </a:r>
                      <a:r>
                        <a:rPr lang="en-US" altLang="zh-CN" sz="18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18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宋体"/>
                          <a:cs typeface="Times New Roman"/>
                        </a:rPr>
                        <a:t>课程号</a:t>
                      </a:r>
                      <a:endParaRPr lang="zh-CN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1.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学术英语阅读与写作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 (I)   7405593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9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2.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英语视听说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 (I)   7405709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3.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英汉笔译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Calibri"/>
                          <a:ea typeface="宋体"/>
                          <a:cs typeface="Times New Roman"/>
                        </a:rPr>
                        <a:t> (I)   7405711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0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4.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英汉口译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(I)   7405713 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0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5.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美国社会与文化   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7405716 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6.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商务英语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(I)   7405717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7. </a:t>
                      </a:r>
                      <a:r>
                        <a:rPr lang="zh-CN" altLang="en-US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英语报刊选读</a:t>
                      </a:r>
                      <a:r>
                        <a:rPr lang="en-US" altLang="zh-CN" sz="1400" b="0" kern="100" dirty="0">
                          <a:solidFill>
                            <a:schemeClr val="tx1"/>
                          </a:solidFill>
                          <a:latin typeface="+mn-lt"/>
                          <a:ea typeface="宋体"/>
                          <a:cs typeface="Times New Roman"/>
                        </a:rPr>
                        <a:t>   74050007</a:t>
                      </a:r>
                      <a:endParaRPr lang="zh-CN" altLang="en-US" sz="1400" b="0" kern="100" dirty="0">
                        <a:solidFill>
                          <a:schemeClr val="tx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479635" y="1424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文本框 9">
            <a:extLst>
              <a:ext uri="{FF2B5EF4-FFF2-40B4-BE49-F238E27FC236}">
                <a16:creationId xmlns:a16="http://schemas.microsoft.com/office/drawing/2014/main" id="{A413274C-BDBD-D3A1-D543-39D3B49CDE63}"/>
              </a:ext>
            </a:extLst>
          </p:cNvPr>
          <p:cNvSpPr txBox="1"/>
          <p:nvPr/>
        </p:nvSpPr>
        <p:spPr>
          <a:xfrm>
            <a:off x="2771800" y="4797152"/>
            <a:ext cx="4106680" cy="360040"/>
          </a:xfrm>
          <a:prstGeom prst="rect">
            <a:avLst/>
          </a:prstGeom>
          <a:noFill/>
        </p:spPr>
        <p:txBody>
          <a:bodyPr wrap="square" lIns="188980" tIns="49134" rIns="37796" bIns="48001" rtlCol="0" anchor="ctr" anchorCtr="0">
            <a:no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（按课程号先后排序）</a:t>
            </a:r>
            <a:endParaRPr lang="zh-CN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1196347" y="408560"/>
            <a:ext cx="7720000" cy="140713"/>
            <a:chOff x="2492152" y="625252"/>
            <a:chExt cx="6804248" cy="126642"/>
          </a:xfrm>
        </p:grpSpPr>
        <p:sp>
          <p:nvSpPr>
            <p:cNvPr id="5" name="矩形 4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7" name="文本框 8"/>
          <p:cNvSpPr txBox="1"/>
          <p:nvPr/>
        </p:nvSpPr>
        <p:spPr>
          <a:xfrm>
            <a:off x="1907704" y="692696"/>
            <a:ext cx="6696744" cy="562014"/>
          </a:xfrm>
          <a:prstGeom prst="rect">
            <a:avLst/>
          </a:prstGeom>
          <a:noFill/>
        </p:spPr>
        <p:txBody>
          <a:bodyPr wrap="square" lIns="188980" tIns="49134" rIns="37796" bIns="48001" rtlCol="0" anchor="ctr" anchorCtr="0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学术英语阅读与写作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(I)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382552"/>
            <a:ext cx="243205" cy="246574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ap="flat">
            <a:noFill/>
            <a:prstDash val="solid"/>
            <a:miter lim="800000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endParaRPr lang="zh-CN" altLang="en-US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90417" y="1244270"/>
            <a:ext cx="1725930" cy="307340"/>
          </a:xfrm>
          <a:prstGeom prst="rect">
            <a:avLst/>
          </a:prstGeom>
          <a:solidFill>
            <a:schemeClr val="bg1"/>
          </a:solidFill>
          <a:ln w="19050" cap="flat">
            <a:noFill/>
            <a:prstDash val="solid"/>
            <a:miter lim="800000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6736880"/>
            <a:ext cx="9144000" cy="122390"/>
          </a:xfrm>
          <a:prstGeom prst="rect">
            <a:avLst/>
          </a:prstGeom>
        </p:spPr>
      </p:pic>
      <p:sp>
        <p:nvSpPr>
          <p:cNvPr id="3" name="TextBox 32">
            <a:extLst>
              <a:ext uri="{FF2B5EF4-FFF2-40B4-BE49-F238E27FC236}">
                <a16:creationId xmlns:a16="http://schemas.microsoft.com/office/drawing/2014/main" id="{FCAD04A0-7533-8365-2B9F-28A15B906DE5}"/>
              </a:ext>
            </a:extLst>
          </p:cNvPr>
          <p:cNvSpPr txBox="1"/>
          <p:nvPr/>
        </p:nvSpPr>
        <p:spPr>
          <a:xfrm>
            <a:off x="1905729" y="2274694"/>
            <a:ext cx="6124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研学英语类学术文本，培养和提高学习者的阅读技能和学术写作水平，实用性强。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本课程为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学分，每周一次课。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31640" y="347385"/>
            <a:ext cx="7720000" cy="140713"/>
            <a:chOff x="2492152" y="625252"/>
            <a:chExt cx="6804248" cy="126642"/>
          </a:xfrm>
        </p:grpSpPr>
        <p:sp>
          <p:nvSpPr>
            <p:cNvPr id="5" name="矩形 4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7" name="矩形 6"/>
          <p:cNvSpPr/>
          <p:nvPr/>
        </p:nvSpPr>
        <p:spPr>
          <a:xfrm>
            <a:off x="0" y="1337331"/>
            <a:ext cx="9144000" cy="2157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971600" y="2457056"/>
            <a:ext cx="2000622" cy="2000622"/>
            <a:chOff x="1484612" y="2209068"/>
            <a:chExt cx="1800560" cy="1800560"/>
          </a:xfrm>
        </p:grpSpPr>
        <p:sp>
          <p:nvSpPr>
            <p:cNvPr id="9" name="椭圆 8"/>
            <p:cNvSpPr/>
            <p:nvPr/>
          </p:nvSpPr>
          <p:spPr>
            <a:xfrm>
              <a:off x="1484612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0" name="图片 9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4892" y="2299348"/>
              <a:ext cx="1620000" cy="1620000"/>
            </a:xfrm>
            <a:prstGeom prst="ellipse">
              <a:avLst/>
            </a:prstGeom>
            <a:ln w="28575">
              <a:noFill/>
            </a:ln>
          </p:spPr>
        </p:pic>
      </p:grpSp>
      <p:grpSp>
        <p:nvGrpSpPr>
          <p:cNvPr id="11" name="组合 10"/>
          <p:cNvGrpSpPr/>
          <p:nvPr/>
        </p:nvGrpSpPr>
        <p:grpSpPr>
          <a:xfrm>
            <a:off x="3626620" y="2457056"/>
            <a:ext cx="2000622" cy="2000622"/>
            <a:chOff x="3635716" y="2209068"/>
            <a:chExt cx="1800560" cy="1800560"/>
          </a:xfrm>
        </p:grpSpPr>
        <p:sp>
          <p:nvSpPr>
            <p:cNvPr id="12" name="椭圆 11"/>
            <p:cNvSpPr/>
            <p:nvPr/>
          </p:nvSpPr>
          <p:spPr>
            <a:xfrm>
              <a:off x="3635716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3" name="图片 12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5996" y="2299348"/>
              <a:ext cx="1620000" cy="1620000"/>
            </a:xfrm>
            <a:prstGeom prst="ellipse">
              <a:avLst/>
            </a:prstGeom>
            <a:ln w="28575">
              <a:noFill/>
            </a:ln>
          </p:spPr>
        </p:pic>
      </p:grpSp>
      <p:grpSp>
        <p:nvGrpSpPr>
          <p:cNvPr id="14" name="组合 13"/>
          <p:cNvGrpSpPr/>
          <p:nvPr/>
        </p:nvGrpSpPr>
        <p:grpSpPr>
          <a:xfrm>
            <a:off x="6281640" y="2457056"/>
            <a:ext cx="2000622" cy="2000622"/>
            <a:chOff x="5705856" y="2209068"/>
            <a:chExt cx="1800560" cy="1800560"/>
          </a:xfrm>
        </p:grpSpPr>
        <p:sp>
          <p:nvSpPr>
            <p:cNvPr id="15" name="椭圆 14"/>
            <p:cNvSpPr/>
            <p:nvPr/>
          </p:nvSpPr>
          <p:spPr>
            <a:xfrm>
              <a:off x="5705856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6" name="图片 15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6136" y="2306131"/>
              <a:ext cx="1620000" cy="1555373"/>
            </a:xfrm>
            <a:prstGeom prst="ellipse">
              <a:avLst/>
            </a:prstGeom>
            <a:ln w="28575">
              <a:noFill/>
            </a:ln>
          </p:spPr>
        </p:pic>
      </p:grp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971600" y="4594693"/>
            <a:ext cx="2160240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56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学术英语阅读与写作 </a:t>
            </a:r>
            <a:r>
              <a:rPr lang="en-US" altLang="zh-CN" sz="156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I</a:t>
            </a: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大一第一学期开设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（提高班）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endParaRPr lang="zh-CN" altLang="en-US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9" name="文本框 7"/>
          <p:cNvSpPr txBox="1">
            <a:spLocks noChangeArrowheads="1"/>
          </p:cNvSpPr>
          <p:nvPr/>
        </p:nvSpPr>
        <p:spPr bwMode="auto">
          <a:xfrm>
            <a:off x="3626620" y="4659229"/>
            <a:ext cx="2000622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学术英语阅读与写作 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II</a:t>
            </a:r>
          </a:p>
          <a:p>
            <a:pPr algn="ctr"/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/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大一第二学期开设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（提高班）</a:t>
            </a:r>
          </a:p>
        </p:txBody>
      </p:sp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6122023" y="4659229"/>
            <a:ext cx="2504286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56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高级学术英语阅读与写作</a:t>
            </a:r>
            <a:endParaRPr lang="en-US" altLang="zh-CN" sz="1556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 eaLnBrk="1" hangingPunct="1"/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 eaLnBrk="1" hangingPunct="1"/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大二及高年级选修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（各学院按需开设）</a:t>
            </a:r>
          </a:p>
        </p:txBody>
      </p:sp>
      <p:pic>
        <p:nvPicPr>
          <p:cNvPr id="22" name="图片 21" descr="校徽矢量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13C3666D-326A-4B84-A722-6A3F9773ED95}"/>
              </a:ext>
            </a:extLst>
          </p:cNvPr>
          <p:cNvSpPr/>
          <p:nvPr/>
        </p:nvSpPr>
        <p:spPr>
          <a:xfrm>
            <a:off x="2146949" y="1578510"/>
            <a:ext cx="5786093" cy="397611"/>
          </a:xfrm>
          <a:prstGeom prst="rect">
            <a:avLst/>
          </a:prstGeom>
        </p:spPr>
        <p:txBody>
          <a:bodyPr wrap="square" lIns="80010" tIns="40006" rIns="80010" bIns="40006">
            <a:spAutoFit/>
          </a:bodyPr>
          <a:lstStyle/>
          <a:p>
            <a:pPr marL="0" lvl="2" algn="ctr" defTabSz="798703" eaLnBrk="0" hangingPunct="0">
              <a:lnSpc>
                <a:spcPct val="150000"/>
              </a:lnSpc>
              <a:buClr>
                <a:srgbClr val="0070C0"/>
              </a:buClr>
              <a:buSzPct val="80000"/>
              <a:tabLst>
                <a:tab pos="119458" algn="l"/>
              </a:tabLst>
              <a:defRPr/>
            </a:pPr>
            <a:r>
              <a:rPr lang="zh-CN" altLang="en-US" sz="1556" spc="43" dirty="0">
                <a:ln w="11430"/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学术英语阅读与写作系列课程</a:t>
            </a:r>
          </a:p>
        </p:txBody>
      </p:sp>
    </p:spTree>
    <p:extLst>
      <p:ext uri="{BB962C8B-B14F-4D97-AF65-F5344CB8AC3E}">
        <p14:creationId xmlns:p14="http://schemas.microsoft.com/office/powerpoint/2010/main" val="4015831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" presetClass="entr" presetSubtype="4" accel="41333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  <p:bldP spid="20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59632" y="347385"/>
            <a:ext cx="7720000" cy="140713"/>
            <a:chOff x="2492152" y="625252"/>
            <a:chExt cx="6804248" cy="126642"/>
          </a:xfrm>
        </p:grpSpPr>
        <p:sp>
          <p:nvSpPr>
            <p:cNvPr id="5" name="矩形 4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7" name="文本框 8"/>
          <p:cNvSpPr txBox="1"/>
          <p:nvPr/>
        </p:nvSpPr>
        <p:spPr>
          <a:xfrm>
            <a:off x="2699792" y="668946"/>
            <a:ext cx="3456384" cy="562014"/>
          </a:xfrm>
          <a:prstGeom prst="rect">
            <a:avLst/>
          </a:prstGeom>
          <a:noFill/>
        </p:spPr>
        <p:txBody>
          <a:bodyPr wrap="square" lIns="188980" tIns="49134" rIns="37796" bIns="48001" rtlCol="0" anchor="ctr" anchorCtr="0">
            <a:noAutofit/>
          </a:bodyPr>
          <a:lstStyle/>
          <a:p>
            <a:pPr algn="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英语视听说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(I)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430499" y="1737569"/>
            <a:ext cx="1760000" cy="176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39698" y="1829305"/>
            <a:ext cx="1760000" cy="1760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6048897" y="1829305"/>
            <a:ext cx="1760000" cy="176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427035" y="3867040"/>
            <a:ext cx="6385325" cy="1760000"/>
          </a:xfrm>
          <a:prstGeom prst="rect">
            <a:avLst/>
          </a:prstGeom>
          <a:solidFill>
            <a:srgbClr val="0070C0"/>
          </a:solidFill>
        </p:spPr>
        <p:txBody>
          <a:bodyPr wrap="square" lIns="188980" tIns="49134" rIns="37796" bIns="48001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0"/>
              </a:spcBef>
              <a:buClr>
                <a:schemeClr val="bg1"/>
              </a:buClr>
              <a:buSzPct val="80000"/>
            </a:pPr>
            <a:r>
              <a:rPr lang="zh-CN" altLang="zh-CN" sz="2400" dirty="0">
                <a:solidFill>
                  <a:schemeClr val="bg1"/>
                </a:solidFill>
              </a:rPr>
              <a:t>课程目的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  <a:r>
              <a:rPr lang="zh-CN" altLang="zh-CN" sz="2400" dirty="0">
                <a:solidFill>
                  <a:schemeClr val="bg1"/>
                </a:solidFill>
              </a:rPr>
              <a:t>提高听力理解能力</a:t>
            </a:r>
            <a:r>
              <a:rPr lang="en-US" altLang="zh-CN" sz="2400" dirty="0">
                <a:solidFill>
                  <a:schemeClr val="bg1"/>
                </a:solidFill>
              </a:rPr>
              <a:t>+</a:t>
            </a:r>
            <a:r>
              <a:rPr lang="zh-CN" altLang="zh-CN" sz="2400" dirty="0">
                <a:solidFill>
                  <a:schemeClr val="bg1"/>
                </a:solidFill>
              </a:rPr>
              <a:t>口头表达能力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校徽矢量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31640" y="327958"/>
            <a:ext cx="7720000" cy="140713"/>
            <a:chOff x="2492152" y="625252"/>
            <a:chExt cx="6804248" cy="126642"/>
          </a:xfrm>
        </p:grpSpPr>
        <p:sp>
          <p:nvSpPr>
            <p:cNvPr id="5" name="矩形 4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6" name="矩形 5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7" name="矩形 6"/>
          <p:cNvSpPr/>
          <p:nvPr/>
        </p:nvSpPr>
        <p:spPr>
          <a:xfrm>
            <a:off x="0" y="1337331"/>
            <a:ext cx="9144000" cy="2157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8" name="组合 7"/>
          <p:cNvGrpSpPr/>
          <p:nvPr/>
        </p:nvGrpSpPr>
        <p:grpSpPr>
          <a:xfrm>
            <a:off x="971600" y="2457056"/>
            <a:ext cx="2000622" cy="2000622"/>
            <a:chOff x="1484612" y="2209068"/>
            <a:chExt cx="1800560" cy="1800560"/>
          </a:xfrm>
        </p:grpSpPr>
        <p:sp>
          <p:nvSpPr>
            <p:cNvPr id="9" name="椭圆 8"/>
            <p:cNvSpPr/>
            <p:nvPr/>
          </p:nvSpPr>
          <p:spPr>
            <a:xfrm>
              <a:off x="1484612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0" name="图片 9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4892" y="2299348"/>
              <a:ext cx="1620000" cy="1620000"/>
            </a:xfrm>
            <a:prstGeom prst="ellipse">
              <a:avLst/>
            </a:prstGeom>
            <a:ln w="28575">
              <a:noFill/>
            </a:ln>
          </p:spPr>
        </p:pic>
      </p:grpSp>
      <p:grpSp>
        <p:nvGrpSpPr>
          <p:cNvPr id="11" name="组合 10"/>
          <p:cNvGrpSpPr/>
          <p:nvPr/>
        </p:nvGrpSpPr>
        <p:grpSpPr>
          <a:xfrm>
            <a:off x="3626620" y="2457056"/>
            <a:ext cx="2000622" cy="2000622"/>
            <a:chOff x="3635716" y="2209068"/>
            <a:chExt cx="1800560" cy="1800560"/>
          </a:xfrm>
        </p:grpSpPr>
        <p:sp>
          <p:nvSpPr>
            <p:cNvPr id="12" name="椭圆 11"/>
            <p:cNvSpPr/>
            <p:nvPr/>
          </p:nvSpPr>
          <p:spPr>
            <a:xfrm>
              <a:off x="3635716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3" name="图片 12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5996" y="2299348"/>
              <a:ext cx="1620000" cy="1620000"/>
            </a:xfrm>
            <a:prstGeom prst="ellipse">
              <a:avLst/>
            </a:prstGeom>
            <a:ln w="28575">
              <a:noFill/>
            </a:ln>
          </p:spPr>
        </p:pic>
      </p:grpSp>
      <p:grpSp>
        <p:nvGrpSpPr>
          <p:cNvPr id="14" name="组合 13"/>
          <p:cNvGrpSpPr/>
          <p:nvPr/>
        </p:nvGrpSpPr>
        <p:grpSpPr>
          <a:xfrm>
            <a:off x="6281640" y="2457056"/>
            <a:ext cx="2000622" cy="2000622"/>
            <a:chOff x="5705856" y="2209068"/>
            <a:chExt cx="1800560" cy="1800560"/>
          </a:xfrm>
        </p:grpSpPr>
        <p:sp>
          <p:nvSpPr>
            <p:cNvPr id="15" name="椭圆 14"/>
            <p:cNvSpPr/>
            <p:nvPr/>
          </p:nvSpPr>
          <p:spPr>
            <a:xfrm>
              <a:off x="5705856" y="2209068"/>
              <a:ext cx="1800560" cy="180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pic>
          <p:nvPicPr>
            <p:cNvPr id="16" name="图片 15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6136" y="2306131"/>
              <a:ext cx="1620000" cy="1555373"/>
            </a:xfrm>
            <a:prstGeom prst="ellipse">
              <a:avLst/>
            </a:prstGeom>
            <a:ln w="2857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2146949" y="1578510"/>
            <a:ext cx="5786093" cy="397611"/>
          </a:xfrm>
          <a:prstGeom prst="rect">
            <a:avLst/>
          </a:prstGeom>
        </p:spPr>
        <p:txBody>
          <a:bodyPr wrap="square" lIns="80010" tIns="40006" rIns="80010" bIns="40006">
            <a:spAutoFit/>
          </a:bodyPr>
          <a:lstStyle/>
          <a:p>
            <a:pPr marL="0" lvl="2" algn="ctr" defTabSz="798703" eaLnBrk="0" hangingPunct="0">
              <a:lnSpc>
                <a:spcPct val="150000"/>
              </a:lnSpc>
              <a:buClr>
                <a:srgbClr val="0070C0"/>
              </a:buClr>
              <a:buSzPct val="80000"/>
              <a:tabLst>
                <a:tab pos="119458" algn="l"/>
              </a:tabLst>
              <a:defRPr/>
            </a:pPr>
            <a:r>
              <a:rPr lang="zh-CN" altLang="en-US" sz="1556" spc="43" dirty="0">
                <a:ln w="11430"/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英语视听说系列课程</a:t>
            </a:r>
          </a:p>
        </p:txBody>
      </p: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971600" y="4638462"/>
            <a:ext cx="2000622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56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英语视听说（</a:t>
            </a:r>
            <a:r>
              <a:rPr lang="en-US" altLang="zh-CN" sz="156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I</a:t>
            </a:r>
            <a:r>
              <a:rPr lang="zh-CN" altLang="en-US" sz="156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）</a:t>
            </a:r>
            <a:endParaRPr lang="en-US" altLang="zh-CN" sz="156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大一第一学期开设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（提高班）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endParaRPr lang="zh-CN" altLang="en-US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9" name="文本框 7"/>
          <p:cNvSpPr txBox="1">
            <a:spLocks noChangeArrowheads="1"/>
          </p:cNvSpPr>
          <p:nvPr/>
        </p:nvSpPr>
        <p:spPr bwMode="auto">
          <a:xfrm>
            <a:off x="3626620" y="4638462"/>
            <a:ext cx="2000622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56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英语视听说（</a:t>
            </a:r>
            <a:r>
              <a:rPr lang="en-US" altLang="zh-CN" sz="1556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II</a:t>
            </a:r>
            <a:r>
              <a:rPr lang="zh-CN" altLang="en-US" sz="1556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）</a:t>
            </a:r>
            <a:endParaRPr lang="en-US" altLang="zh-CN" sz="1556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 eaLnBrk="1" hangingPunct="1"/>
            <a:endParaRPr lang="en-US" altLang="zh-CN" sz="1556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大一第二学期开设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（提高班）</a:t>
            </a:r>
          </a:p>
        </p:txBody>
      </p:sp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6281640" y="4638462"/>
            <a:ext cx="2000622" cy="115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1556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高级英语视听说</a:t>
            </a:r>
            <a:endParaRPr lang="en-US" altLang="zh-CN" sz="1556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 eaLnBrk="1" hangingPunct="1"/>
            <a:endParaRPr lang="en-US" altLang="zh-CN" sz="1556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大二及高年级选修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  <a:spcBef>
                <a:spcPts val="333"/>
              </a:spcBef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（各学院按需开设）</a:t>
            </a:r>
          </a:p>
        </p:txBody>
      </p:sp>
      <p:pic>
        <p:nvPicPr>
          <p:cNvPr id="22" name="图片 21" descr="校徽矢量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41333" decel="58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3637988" y="1353049"/>
            <a:ext cx="1868026" cy="476969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13862" y="1893601"/>
            <a:ext cx="1557959" cy="356571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823" tIns="36411" rIns="72823" bIns="36411" rtlCol="0" anchor="ctr"/>
          <a:lstStyle/>
          <a:p>
            <a:pPr algn="ctr"/>
            <a:endParaRPr lang="zh-CN" altLang="en-US"/>
          </a:p>
        </p:txBody>
      </p:sp>
      <p:sp>
        <p:nvSpPr>
          <p:cNvPr id="84" name="Rectangle 7"/>
          <p:cNvSpPr/>
          <p:nvPr/>
        </p:nvSpPr>
        <p:spPr>
          <a:xfrm>
            <a:off x="251" y="4995083"/>
            <a:ext cx="9143498" cy="1862917"/>
          </a:xfrm>
          <a:prstGeom prst="rect">
            <a:avLst/>
          </a:prstGeom>
          <a:solidFill>
            <a:srgbClr val="1F8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3736734" y="5374631"/>
            <a:ext cx="2348010" cy="369940"/>
          </a:xfrm>
          <a:prstGeom prst="rect">
            <a:avLst/>
          </a:prstGeom>
          <a:noFill/>
        </p:spPr>
        <p:txBody>
          <a:bodyPr wrap="square" lIns="76801" tIns="38401" rIns="76801" bIns="38401" rtlCol="0">
            <a:spAutoFit/>
          </a:bodyPr>
          <a:lstStyle/>
          <a:p>
            <a:r>
              <a:rPr lang="zh-CN" altLang="en-US" sz="1900" dirty="0">
                <a:solidFill>
                  <a:schemeClr val="bg1"/>
                </a:solidFill>
                <a:ea typeface="微软雅黑" panose="020B0503020204020204" pitchFamily="34" charset="-122"/>
              </a:rPr>
              <a:t>丰富多彩的课堂内容</a:t>
            </a:r>
          </a:p>
        </p:txBody>
      </p:sp>
      <p:sp>
        <p:nvSpPr>
          <p:cNvPr id="86" name="Rectangle 9"/>
          <p:cNvSpPr/>
          <p:nvPr/>
        </p:nvSpPr>
        <p:spPr>
          <a:xfrm>
            <a:off x="577956" y="5751706"/>
            <a:ext cx="8170508" cy="362245"/>
          </a:xfrm>
          <a:prstGeom prst="rect">
            <a:avLst/>
          </a:prstGeom>
        </p:spPr>
        <p:txBody>
          <a:bodyPr wrap="square" lIns="76801" tIns="38401" rIns="76801" bIns="3840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充分利用网络多媒体网络，引入高质量外研社平台资源，打造立体化课程平台和趣味性的在线学习社区。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Group 41"/>
          <p:cNvGrpSpPr/>
          <p:nvPr/>
        </p:nvGrpSpPr>
        <p:grpSpPr>
          <a:xfrm>
            <a:off x="6086612" y="1727929"/>
            <a:ext cx="623420" cy="831273"/>
            <a:chOff x="8115591" y="1727927"/>
            <a:chExt cx="831273" cy="831273"/>
          </a:xfrm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4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5" name="Group 43"/>
          <p:cNvGrpSpPr/>
          <p:nvPr/>
        </p:nvGrpSpPr>
        <p:grpSpPr>
          <a:xfrm>
            <a:off x="2434487" y="3429001"/>
            <a:ext cx="623420" cy="831273"/>
            <a:chOff x="3245823" y="3429000"/>
            <a:chExt cx="831273" cy="831273"/>
          </a:xfrm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6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</p:grpSp>
      </p:grpSp>
      <p:grpSp>
        <p:nvGrpSpPr>
          <p:cNvPr id="7" name="Group 42"/>
          <p:cNvGrpSpPr/>
          <p:nvPr/>
        </p:nvGrpSpPr>
        <p:grpSpPr>
          <a:xfrm>
            <a:off x="6086096" y="3429001"/>
            <a:ext cx="623420" cy="831273"/>
            <a:chOff x="8114903" y="3428999"/>
            <a:chExt cx="831273" cy="831273"/>
          </a:xfrm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8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9" name="Group 3"/>
          <p:cNvGrpSpPr/>
          <p:nvPr/>
        </p:nvGrpSpPr>
        <p:grpSpPr>
          <a:xfrm>
            <a:off x="2434487" y="1727929"/>
            <a:ext cx="623420" cy="831273"/>
            <a:chOff x="3245823" y="1727927"/>
            <a:chExt cx="831273" cy="831273"/>
          </a:xfrm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rgbClr val="2E2E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>
            <a:spLocks/>
          </p:cNvSpPr>
          <p:nvPr/>
        </p:nvSpPr>
        <p:spPr>
          <a:xfrm>
            <a:off x="595872" y="1828822"/>
            <a:ext cx="1630034" cy="338359"/>
          </a:xfrm>
          <a:prstGeom prst="rect">
            <a:avLst/>
          </a:prstGeom>
        </p:spPr>
        <p:txBody>
          <a:bodyPr vert="horz" lIns="0" tIns="82719" rIns="0" bIns="82719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钉钉课程平台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731520" y="2193733"/>
            <a:ext cx="1494386" cy="8032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组建班级 专属教学圈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电子化课程通知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班级互动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课前课后任务作业等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18038" y="3661417"/>
            <a:ext cx="1630034" cy="338359"/>
          </a:xfrm>
          <a:prstGeom prst="rect">
            <a:avLst/>
          </a:prstGeom>
        </p:spPr>
        <p:txBody>
          <a:bodyPr vert="horz" lIns="0" tIns="82719" rIns="0" bIns="82719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00" b="0" dirty="0" err="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itest</a:t>
            </a:r>
            <a:r>
              <a:rPr lang="zh-CN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云测试平台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753687" y="4026328"/>
            <a:ext cx="1494386" cy="54846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四六级考试模考练习。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新生入学分级考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期末在线无纸化机考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6890446" y="1828822"/>
            <a:ext cx="1630034" cy="338359"/>
          </a:xfrm>
          <a:prstGeom prst="rect">
            <a:avLst/>
          </a:prstGeom>
        </p:spPr>
        <p:txBody>
          <a:bodyPr vert="horz" lIns="0" tIns="82719" rIns="0" bIns="82719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U</a:t>
            </a:r>
            <a:r>
              <a:rPr lang="zh-CN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校园智慧电子教材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6890445" y="2193733"/>
            <a:ext cx="1494386" cy="54846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在线视听作业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电子教材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自主学习平台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6890446" y="3661417"/>
            <a:ext cx="1630034" cy="338359"/>
          </a:xfrm>
          <a:prstGeom prst="rect">
            <a:avLst/>
          </a:prstGeom>
        </p:spPr>
        <p:txBody>
          <a:bodyPr vert="horz" lIns="0" tIns="82719" rIns="0" bIns="82719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TBL </a:t>
            </a:r>
            <a:r>
              <a:rPr lang="zh-CN" altLang="en-US" sz="13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互动授课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6890445" y="4026328"/>
            <a:ext cx="1494386" cy="54846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定题口语考试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演讲、卡拉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ok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互动</a:t>
            </a:r>
            <a:endParaRPr lang="en-US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/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电影配音（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Utalk</a:t>
            </a:r>
            <a:r>
              <a: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实训平台）</a:t>
            </a:r>
            <a:endParaRPr lang="en-GB" altLang="zh-CN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Parallelogram 13"/>
          <p:cNvSpPr/>
          <p:nvPr/>
        </p:nvSpPr>
        <p:spPr>
          <a:xfrm>
            <a:off x="2499" y="194559"/>
            <a:ext cx="575457" cy="435044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094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823" tIns="36411" rIns="72823" bIns="36411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45063" y="467264"/>
            <a:ext cx="2486777" cy="196644"/>
          </a:xfrm>
          <a:prstGeom prst="rect">
            <a:avLst/>
          </a:prstGeom>
          <a:effectLst/>
        </p:spPr>
        <p:txBody>
          <a:bodyPr vert="horz" wrap="square" lIns="72823" tIns="36411" rIns="72823" bIns="36411">
            <a:spAutoFit/>
          </a:bodyPr>
          <a:lstStyle/>
          <a:p>
            <a:pPr algn="r"/>
            <a:r>
              <a:rPr lang="en-US" altLang="zh-CN" sz="800" b="1" dirty="0">
                <a:solidFill>
                  <a:srgbClr val="09425E"/>
                </a:solidFill>
                <a:latin typeface="+mj-lt"/>
                <a:ea typeface="微软雅黑" panose="020B0503020204020204" pitchFamily="34" charset="-122"/>
              </a:rPr>
              <a:t>IT network-based Teaching and Learning Environment</a:t>
            </a:r>
            <a:endParaRPr lang="zh-CN" altLang="en-US" sz="800" b="1" dirty="0">
              <a:solidFill>
                <a:srgbClr val="09425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83568" y="126140"/>
            <a:ext cx="1993728" cy="350532"/>
          </a:xfrm>
          <a:prstGeom prst="rect">
            <a:avLst/>
          </a:prstGeom>
          <a:effectLst/>
        </p:spPr>
        <p:txBody>
          <a:bodyPr vert="horz" wrap="none" lIns="72823" tIns="36411" rIns="72823" bIns="36411">
            <a:spAutoFit/>
          </a:bodyPr>
          <a:lstStyle/>
          <a:p>
            <a:pPr algn="r"/>
            <a:r>
              <a:rPr lang="zh-CN" altLang="en-US" dirty="0">
                <a:solidFill>
                  <a:srgbClr val="09425E"/>
                </a:solidFill>
                <a:latin typeface="+mj-lt"/>
                <a:ea typeface="微软雅黑" panose="020B0503020204020204" pitchFamily="34" charset="-122"/>
              </a:rPr>
              <a:t>信息网络授课模式</a:t>
            </a:r>
          </a:p>
        </p:txBody>
      </p:sp>
    </p:spTree>
    <p:extLst>
      <p:ext uri="{BB962C8B-B14F-4D97-AF65-F5344CB8AC3E}">
        <p14:creationId xmlns:p14="http://schemas.microsoft.com/office/powerpoint/2010/main" val="3328026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3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2368594" y="0"/>
            <a:ext cx="6818650" cy="685800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Pentagon 25"/>
          <p:cNvSpPr/>
          <p:nvPr/>
        </p:nvSpPr>
        <p:spPr>
          <a:xfrm>
            <a:off x="345620" y="1772816"/>
            <a:ext cx="455611" cy="364112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26"/>
          <p:cNvSpPr/>
          <p:nvPr/>
        </p:nvSpPr>
        <p:spPr>
          <a:xfrm>
            <a:off x="552699" y="1685910"/>
            <a:ext cx="3167409" cy="444127"/>
          </a:xfrm>
          <a:prstGeom prst="rect">
            <a:avLst/>
          </a:prstGeom>
        </p:spPr>
        <p:txBody>
          <a:bodyPr wrap="square" lIns="76801" tIns="38401" rIns="76801" bIns="3840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对接学院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MTI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硕士课程</a:t>
            </a:r>
            <a:endParaRPr lang="en-GB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" name="Pentagon 33"/>
          <p:cNvSpPr/>
          <p:nvPr/>
        </p:nvSpPr>
        <p:spPr>
          <a:xfrm>
            <a:off x="299965" y="2825992"/>
            <a:ext cx="455611" cy="364112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34"/>
          <p:cNvSpPr/>
          <p:nvPr/>
        </p:nvSpPr>
        <p:spPr>
          <a:xfrm>
            <a:off x="1015970" y="2780928"/>
            <a:ext cx="2467226" cy="444127"/>
          </a:xfrm>
          <a:prstGeom prst="rect">
            <a:avLst/>
          </a:prstGeom>
        </p:spPr>
        <p:txBody>
          <a:bodyPr wrap="square" lIns="76801" tIns="38401" rIns="76801" bIns="38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理论联系实际</a:t>
            </a:r>
            <a:endParaRPr lang="en-GB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" name="Pentagon 36"/>
          <p:cNvSpPr/>
          <p:nvPr/>
        </p:nvSpPr>
        <p:spPr>
          <a:xfrm>
            <a:off x="345620" y="3853902"/>
            <a:ext cx="455611" cy="364112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37"/>
          <p:cNvSpPr/>
          <p:nvPr/>
        </p:nvSpPr>
        <p:spPr>
          <a:xfrm>
            <a:off x="1015970" y="3808838"/>
            <a:ext cx="2350113" cy="444127"/>
          </a:xfrm>
          <a:prstGeom prst="rect">
            <a:avLst/>
          </a:prstGeom>
        </p:spPr>
        <p:txBody>
          <a:bodyPr wrap="square" lIns="76801" tIns="38401" rIns="76801" bIns="38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注重实用性</a:t>
            </a:r>
            <a:endParaRPr lang="en-GB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Pentagon 39"/>
          <p:cNvSpPr/>
          <p:nvPr/>
        </p:nvSpPr>
        <p:spPr>
          <a:xfrm>
            <a:off x="299965" y="5043368"/>
            <a:ext cx="455611" cy="364112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1" tIns="38401" rIns="76801" bIns="38401"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40"/>
          <p:cNvSpPr/>
          <p:nvPr/>
        </p:nvSpPr>
        <p:spPr>
          <a:xfrm>
            <a:off x="874318" y="4908336"/>
            <a:ext cx="2294512" cy="444127"/>
          </a:xfrm>
          <a:prstGeom prst="rect">
            <a:avLst/>
          </a:prstGeom>
        </p:spPr>
        <p:txBody>
          <a:bodyPr wrap="square" lIns="76801" tIns="38401" rIns="76801" bIns="3840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在比较和鉴别中提高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3567529" y="2763273"/>
            <a:ext cx="1580535" cy="914400"/>
            <a:chOff x="5621315" y="2514600"/>
            <a:chExt cx="2107496" cy="914400"/>
          </a:xfrm>
        </p:grpSpPr>
        <p:sp>
          <p:nvSpPr>
            <p:cNvPr id="14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1F84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192006" hangingPunct="0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6" name="Group 1"/>
          <p:cNvGrpSpPr/>
          <p:nvPr/>
        </p:nvGrpSpPr>
        <p:grpSpPr>
          <a:xfrm>
            <a:off x="3999577" y="1558987"/>
            <a:ext cx="1580535" cy="914400"/>
            <a:chOff x="6162090" y="1310315"/>
            <a:chExt cx="2107496" cy="914400"/>
          </a:xfrm>
        </p:grpSpPr>
        <p:sp>
          <p:nvSpPr>
            <p:cNvPr id="17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94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8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9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0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1" name="Group 5"/>
          <p:cNvGrpSpPr/>
          <p:nvPr/>
        </p:nvGrpSpPr>
        <p:grpSpPr>
          <a:xfrm>
            <a:off x="2703433" y="5171843"/>
            <a:ext cx="1580535" cy="914400"/>
            <a:chOff x="4454013" y="4923170"/>
            <a:chExt cx="2107496" cy="914400"/>
          </a:xfrm>
        </p:grpSpPr>
        <p:sp>
          <p:nvSpPr>
            <p:cNvPr id="22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1F84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4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25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6" name="Group 4"/>
          <p:cNvGrpSpPr/>
          <p:nvPr/>
        </p:nvGrpSpPr>
        <p:grpSpPr>
          <a:xfrm>
            <a:off x="3135481" y="3967558"/>
            <a:ext cx="1580535" cy="914400"/>
            <a:chOff x="5042252" y="3718885"/>
            <a:chExt cx="2107496" cy="914400"/>
          </a:xfrm>
        </p:grpSpPr>
        <p:sp>
          <p:nvSpPr>
            <p:cNvPr id="27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94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8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29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0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1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192006" hangingPunct="0"/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2" name="Parallelogram 13"/>
          <p:cNvSpPr/>
          <p:nvPr/>
        </p:nvSpPr>
        <p:spPr>
          <a:xfrm>
            <a:off x="2499" y="194559"/>
            <a:ext cx="575457" cy="435044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094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823" tIns="36411" rIns="72823" bIns="36411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95395" y="180373"/>
            <a:ext cx="2521116" cy="504420"/>
          </a:xfrm>
          <a:prstGeom prst="rect">
            <a:avLst/>
          </a:prstGeom>
          <a:effectLst/>
        </p:spPr>
        <p:txBody>
          <a:bodyPr vert="horz" wrap="none" lIns="72823" tIns="36411" rIns="72823" bIns="36411">
            <a:spAutoFit/>
          </a:bodyPr>
          <a:lstStyle/>
          <a:p>
            <a:pPr algn="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英汉笔译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(I)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95936" y="4293096"/>
            <a:ext cx="4362721" cy="1800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引领你习得口译的技能和技巧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zh-CN" altLang="en-US" sz="18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带领你感受译者的风采和魅力</a:t>
            </a:r>
            <a:endParaRPr lang="en-US" altLang="zh-CN" sz="18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en-US" altLang="zh-CN" sz="2400" dirty="0"/>
          </a:p>
          <a:p>
            <a:pPr>
              <a:buFontTx/>
              <a:buNone/>
            </a:pPr>
            <a:endParaRPr lang="en-US" altLang="zh-CN" sz="2400" dirty="0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258D75A0-7323-ECB3-27E4-7310E1FAA2D2}"/>
              </a:ext>
            </a:extLst>
          </p:cNvPr>
          <p:cNvSpPr txBox="1"/>
          <p:nvPr/>
        </p:nvSpPr>
        <p:spPr>
          <a:xfrm>
            <a:off x="2617663" y="361900"/>
            <a:ext cx="3908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英汉口译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(I)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女人拿着花&#10;&#10;描述已自动生成">
            <a:extLst>
              <a:ext uri="{FF2B5EF4-FFF2-40B4-BE49-F238E27FC236}">
                <a16:creationId xmlns:a16="http://schemas.microsoft.com/office/drawing/2014/main" id="{2E389C24-D4EB-E989-490D-C683AFF5D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4784"/>
            <a:ext cx="4362721" cy="244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81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34063" y="163550"/>
            <a:ext cx="8922642" cy="67000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美国社会与文化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78723" y="1588730"/>
            <a:ext cx="314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对分课堂教学模式</a:t>
            </a:r>
            <a:endParaRPr lang="en-US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0625" y="2494785"/>
            <a:ext cx="277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教师讲解章节要点</a:t>
            </a:r>
            <a:r>
              <a: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学生演讲、讨论分享</a:t>
            </a:r>
            <a:endParaRPr lang="en-US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0625" y="3604954"/>
            <a:ext cx="277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美国影视剧资源为辅助</a:t>
            </a:r>
            <a:endParaRPr lang="en-US" altLang="zh-CN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997236" y="2253835"/>
            <a:ext cx="331918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9" name="直接连接符 8"/>
          <p:cNvCxnSpPr/>
          <p:nvPr/>
        </p:nvCxnSpPr>
        <p:spPr>
          <a:xfrm>
            <a:off x="4996625" y="3333955"/>
            <a:ext cx="3319791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0" name="组合 9"/>
          <p:cNvGrpSpPr/>
          <p:nvPr/>
        </p:nvGrpSpPr>
        <p:grpSpPr>
          <a:xfrm>
            <a:off x="823856" y="1309572"/>
            <a:ext cx="3771528" cy="3422418"/>
            <a:chOff x="512440" y="949532"/>
            <a:chExt cx="3771528" cy="3422418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sp>
          <p:nvSpPr>
            <p:cNvPr id="12" name="透明"/>
            <p:cNvSpPr>
              <a:spLocks/>
            </p:cNvSpPr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55424" y="1499689"/>
            <a:ext cx="599448" cy="599448"/>
            <a:chOff x="4955424" y="1457564"/>
            <a:chExt cx="599448" cy="599448"/>
          </a:xfrm>
        </p:grpSpPr>
        <p:sp>
          <p:nvSpPr>
            <p:cNvPr id="14" name="椭圆 13"/>
            <p:cNvSpPr/>
            <p:nvPr/>
          </p:nvSpPr>
          <p:spPr>
            <a:xfrm>
              <a:off x="4955424" y="1457564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5110341" y="1644432"/>
              <a:ext cx="289613" cy="227488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970854" y="2494785"/>
            <a:ext cx="599448" cy="599448"/>
            <a:chOff x="4970854" y="2513407"/>
            <a:chExt cx="599448" cy="599448"/>
          </a:xfrm>
        </p:grpSpPr>
        <p:sp>
          <p:nvSpPr>
            <p:cNvPr id="17" name="椭圆 16"/>
            <p:cNvSpPr/>
            <p:nvPr/>
          </p:nvSpPr>
          <p:spPr>
            <a:xfrm>
              <a:off x="4970854" y="2513407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110341" y="2641777"/>
              <a:ext cx="289614" cy="30970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88609" y="3457874"/>
            <a:ext cx="599448" cy="599448"/>
            <a:chOff x="4988609" y="3551062"/>
            <a:chExt cx="599448" cy="599448"/>
          </a:xfrm>
        </p:grpSpPr>
        <p:sp>
          <p:nvSpPr>
            <p:cNvPr id="20" name="椭圆 19"/>
            <p:cNvSpPr/>
            <p:nvPr/>
          </p:nvSpPr>
          <p:spPr>
            <a:xfrm>
              <a:off x="4988609" y="3551062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5140570" y="3710860"/>
              <a:ext cx="295526" cy="27985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043608" y="1491630"/>
            <a:ext cx="3384376" cy="21602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043608" y="1491630"/>
            <a:ext cx="3384376" cy="216024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lIns="96002" tIns="48001" rIns="96002" bIns="48001"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FFFFFF"/>
              </a:solidFill>
            </a:endParaRPr>
          </a:p>
        </p:txBody>
      </p:sp>
      <p:pic>
        <p:nvPicPr>
          <p:cNvPr id="24" name="图片 23" descr="147142642563964943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1552984"/>
            <a:ext cx="3384376" cy="2037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371 0.15031 L -2.77778E-6 -1.35802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753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45 -0.00123 L 1.11111E-6 1.23457E-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4" y="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36 -0.1605 L 1.38889E-6 4.44444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802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22" tIns="45711" rIns="91422" bIns="45711">
            <a:norm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商务英语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(I)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115616" y="1412776"/>
            <a:ext cx="6964793" cy="1334933"/>
            <a:chOff x="912" y="1008"/>
            <a:chExt cx="3984" cy="912"/>
          </a:xfrm>
        </p:grpSpPr>
        <p:sp>
          <p:nvSpPr>
            <p:cNvPr id="19477" name="AutoShape 4"/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F3F3F3"/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999" y="1092"/>
              <a:ext cx="768" cy="743"/>
              <a:chOff x="999" y="1092"/>
              <a:chExt cx="768" cy="743"/>
            </a:xfrm>
          </p:grpSpPr>
          <p:sp>
            <p:nvSpPr>
              <p:cNvPr id="99334" name="AutoShape 6"/>
              <p:cNvSpPr>
                <a:spLocks noChangeArrowheads="1"/>
              </p:cNvSpPr>
              <p:nvPr/>
            </p:nvSpPr>
            <p:spPr bwMode="gray">
              <a:xfrm>
                <a:off x="999" y="1092"/>
                <a:ext cx="768" cy="743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69804"/>
                      <a:invGamma/>
                    </a:schemeClr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35" name="Freeform 7"/>
              <p:cNvSpPr>
                <a:spLocks/>
              </p:cNvSpPr>
              <p:nvPr/>
            </p:nvSpPr>
            <p:spPr bwMode="gray">
              <a:xfrm>
                <a:off x="1047" y="1141"/>
                <a:ext cx="383" cy="37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36" name="Text Box 8"/>
              <p:cNvSpPr txBox="1">
                <a:spLocks noChangeArrowheads="1"/>
              </p:cNvSpPr>
              <p:nvPr/>
            </p:nvSpPr>
            <p:spPr bwMode="gray">
              <a:xfrm>
                <a:off x="1079" y="1294"/>
                <a:ext cx="531" cy="3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ESP</a:t>
                </a:r>
              </a:p>
            </p:txBody>
          </p:sp>
        </p:grpSp>
        <p:sp>
          <p:nvSpPr>
            <p:cNvPr id="19479" name="Text Box 9"/>
            <p:cNvSpPr txBox="1">
              <a:spLocks noChangeArrowheads="1"/>
            </p:cNvSpPr>
            <p:nvPr/>
          </p:nvSpPr>
          <p:spPr bwMode="gray">
            <a:xfrm>
              <a:off x="1767" y="1149"/>
              <a:ext cx="3099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商务英语是一种专门用途英语</a:t>
              </a: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满足学生提高商务英语技能的需求，即英语技能</a:t>
              </a:r>
              <a:r>
                <a:rPr lang="en-US" altLang="zh-CN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商务技能，有别于通用英语。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115616" y="2983764"/>
            <a:ext cx="6965232" cy="1339817"/>
            <a:chOff x="912" y="2016"/>
            <a:chExt cx="3984" cy="915"/>
          </a:xfrm>
        </p:grpSpPr>
        <p:sp>
          <p:nvSpPr>
            <p:cNvPr id="19471" name="AutoShape 11"/>
            <p:cNvSpPr>
              <a:spLocks noChangeArrowheads="1"/>
            </p:cNvSpPr>
            <p:nvPr/>
          </p:nvSpPr>
          <p:spPr bwMode="gray">
            <a:xfrm>
              <a:off x="912" y="2016"/>
              <a:ext cx="3984" cy="915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F2F2F2"/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999" y="2100"/>
              <a:ext cx="768" cy="752"/>
              <a:chOff x="999" y="2100"/>
              <a:chExt cx="768" cy="752"/>
            </a:xfrm>
          </p:grpSpPr>
          <p:sp>
            <p:nvSpPr>
              <p:cNvPr id="99341" name="AutoShape 13"/>
              <p:cNvSpPr>
                <a:spLocks noChangeArrowheads="1"/>
              </p:cNvSpPr>
              <p:nvPr/>
            </p:nvSpPr>
            <p:spPr bwMode="gray">
              <a:xfrm>
                <a:off x="999" y="2100"/>
                <a:ext cx="768" cy="752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hlink">
                      <a:gamma/>
                      <a:tint val="72549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42" name="Freeform 14"/>
              <p:cNvSpPr>
                <a:spLocks/>
              </p:cNvSpPr>
              <p:nvPr/>
            </p:nvSpPr>
            <p:spPr bwMode="gray">
              <a:xfrm>
                <a:off x="1047" y="2148"/>
                <a:ext cx="383" cy="374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43" name="Text Box 15"/>
              <p:cNvSpPr txBox="1">
                <a:spLocks noChangeArrowheads="1"/>
              </p:cNvSpPr>
              <p:nvPr/>
            </p:nvSpPr>
            <p:spPr bwMode="gray">
              <a:xfrm>
                <a:off x="1079" y="2148"/>
                <a:ext cx="658" cy="69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商务</a:t>
                </a:r>
                <a:endParaRPr lang="en-US" altLang="zh-CN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pPr eaLnBrk="0" hangingPunct="0">
                  <a:defRPr/>
                </a:pPr>
                <a:r>
                  <a:rPr lang="zh-CN" altLang="en-US" sz="28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特色</a:t>
                </a:r>
                <a:endParaRPr lang="en-US" altLang="zh-CN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19473" name="Text Box 16"/>
            <p:cNvSpPr txBox="1">
              <a:spLocks noChangeArrowheads="1"/>
            </p:cNvSpPr>
            <p:nvPr/>
          </p:nvSpPr>
          <p:spPr bwMode="gray">
            <a:xfrm>
              <a:off x="1777" y="2142"/>
              <a:ext cx="2928" cy="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将国际商务活动的真实内容引入课堂教学，素材真实、生动，涵盖丰富多彩的国际商务内容。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1115616" y="4561265"/>
            <a:ext cx="6965232" cy="1334933"/>
            <a:chOff x="912" y="3036"/>
            <a:chExt cx="3984" cy="912"/>
          </a:xfrm>
        </p:grpSpPr>
        <p:sp>
          <p:nvSpPr>
            <p:cNvPr id="19465" name="AutoShape 18"/>
            <p:cNvSpPr>
              <a:spLocks noChangeArrowheads="1"/>
            </p:cNvSpPr>
            <p:nvPr/>
          </p:nvSpPr>
          <p:spPr bwMode="gray">
            <a:xfrm>
              <a:off x="912" y="3036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EEEEEE"/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999" y="3124"/>
              <a:ext cx="768" cy="743"/>
              <a:chOff x="999" y="3124"/>
              <a:chExt cx="768" cy="743"/>
            </a:xfrm>
          </p:grpSpPr>
          <p:sp>
            <p:nvSpPr>
              <p:cNvPr id="99348" name="AutoShape 20"/>
              <p:cNvSpPr>
                <a:spLocks noChangeArrowheads="1"/>
              </p:cNvSpPr>
              <p:nvPr/>
            </p:nvSpPr>
            <p:spPr bwMode="gray">
              <a:xfrm>
                <a:off x="999" y="3124"/>
                <a:ext cx="768" cy="743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chemeClr val="folHlink">
                      <a:gamma/>
                      <a:tint val="63529"/>
                      <a:invGamma/>
                    </a:schemeClr>
                  </a:gs>
                  <a:gs pos="100000">
                    <a:schemeClr val="folHlink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49" name="Freeform 21"/>
              <p:cNvSpPr>
                <a:spLocks/>
              </p:cNvSpPr>
              <p:nvPr/>
            </p:nvSpPr>
            <p:spPr bwMode="gray">
              <a:xfrm>
                <a:off x="1047" y="3170"/>
                <a:ext cx="383" cy="371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9350" name="Text Box 22"/>
              <p:cNvSpPr txBox="1">
                <a:spLocks noChangeArrowheads="1"/>
              </p:cNvSpPr>
              <p:nvPr/>
            </p:nvSpPr>
            <p:spPr bwMode="gray">
              <a:xfrm>
                <a:off x="1079" y="3161"/>
                <a:ext cx="658" cy="69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实践</a:t>
                </a:r>
                <a:endParaRPr lang="en-US" altLang="zh-CN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pPr eaLnBrk="0" hangingPunct="0">
                  <a:defRPr/>
                </a:pPr>
                <a:r>
                  <a:rPr lang="zh-CN" altLang="en-US" sz="28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导向</a:t>
                </a:r>
                <a:endParaRPr lang="en-US" altLang="zh-CN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19467" name="Text Box 23"/>
            <p:cNvSpPr txBox="1">
              <a:spLocks noChangeArrowheads="1"/>
            </p:cNvSpPr>
            <p:nvPr/>
          </p:nvSpPr>
          <p:spPr bwMode="gray">
            <a:xfrm>
              <a:off x="1777" y="3161"/>
              <a:ext cx="2928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突出任务式、体验式的教学活动设计，鼓励学习者在交际任务过程中复用所学语言知识，提高交际能力。</a:t>
              </a:r>
              <a:endPara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24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文本框 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422" y="407988"/>
            <a:ext cx="2446734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任意多边形 9"/>
          <p:cNvSpPr>
            <a:spLocks/>
          </p:cNvSpPr>
          <p:nvPr/>
        </p:nvSpPr>
        <p:spPr bwMode="auto">
          <a:xfrm>
            <a:off x="305991" y="163513"/>
            <a:ext cx="464344" cy="630237"/>
          </a:xfrm>
          <a:custGeom>
            <a:avLst/>
            <a:gdLst>
              <a:gd name="T0" fmla="*/ 317932 w 619265"/>
              <a:gd name="T1" fmla="*/ 0 h 630260"/>
              <a:gd name="T2" fmla="*/ 610881 w 619265"/>
              <a:gd name="T3" fmla="*/ 194326 h 630260"/>
              <a:gd name="T4" fmla="*/ 618705 w 619265"/>
              <a:gd name="T5" fmla="*/ 219553 h 630260"/>
              <a:gd name="T6" fmla="*/ 256686 w 619265"/>
              <a:gd name="T7" fmla="*/ 630168 h 630260"/>
              <a:gd name="T8" fmla="*/ 253860 w 619265"/>
              <a:gd name="T9" fmla="*/ 629883 h 630260"/>
              <a:gd name="T10" fmla="*/ 0 w 619265"/>
              <a:gd name="T11" fmla="*/ 318172 h 630260"/>
              <a:gd name="T12" fmla="*/ 317932 w 619265"/>
              <a:gd name="T13" fmla="*/ 0 h 6302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19265"/>
              <a:gd name="T22" fmla="*/ 0 h 630260"/>
              <a:gd name="T23" fmla="*/ 619265 w 619265"/>
              <a:gd name="T24" fmla="*/ 630260 h 6302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19265" h="630260">
                <a:moveTo>
                  <a:pt x="318220" y="0"/>
                </a:moveTo>
                <a:cubicBezTo>
                  <a:pt x="450031" y="0"/>
                  <a:pt x="563124" y="80141"/>
                  <a:pt x="611433" y="194354"/>
                </a:cubicBezTo>
                <a:lnTo>
                  <a:pt x="619265" y="219585"/>
                </a:lnTo>
                <a:lnTo>
                  <a:pt x="256918" y="630260"/>
                </a:lnTo>
                <a:lnTo>
                  <a:pt x="254088" y="629975"/>
                </a:lnTo>
                <a:cubicBezTo>
                  <a:pt x="109080" y="600302"/>
                  <a:pt x="0" y="472000"/>
                  <a:pt x="0" y="318220"/>
                </a:cubicBezTo>
                <a:cubicBezTo>
                  <a:pt x="0" y="142472"/>
                  <a:pt x="142472" y="0"/>
                  <a:pt x="318220" y="0"/>
                </a:cubicBezTo>
                <a:close/>
              </a:path>
            </a:pathLst>
          </a:custGeom>
          <a:solidFill>
            <a:schemeClr val="bg1">
              <a:alpha val="89803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6" name="直接连接符 11"/>
          <p:cNvCxnSpPr>
            <a:cxnSpLocks noChangeShapeType="1"/>
          </p:cNvCxnSpPr>
          <p:nvPr/>
        </p:nvCxnSpPr>
        <p:spPr bwMode="auto">
          <a:xfrm flipH="1">
            <a:off x="614362" y="404814"/>
            <a:ext cx="253604" cy="395287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</p:spPr>
      </p:cxnSp>
      <p:sp>
        <p:nvSpPr>
          <p:cNvPr id="7" name="文本框 12"/>
          <p:cNvSpPr txBox="1">
            <a:spLocks noChangeArrowheads="1"/>
          </p:cNvSpPr>
          <p:nvPr/>
        </p:nvSpPr>
        <p:spPr bwMode="auto">
          <a:xfrm>
            <a:off x="962026" y="307836"/>
            <a:ext cx="70320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英语报刊选读</a:t>
            </a:r>
          </a:p>
        </p:txBody>
      </p:sp>
      <p:cxnSp>
        <p:nvCxnSpPr>
          <p:cNvPr id="8" name="直接连接符 14"/>
          <p:cNvCxnSpPr>
            <a:cxnSpLocks noChangeShapeType="1"/>
          </p:cNvCxnSpPr>
          <p:nvPr/>
        </p:nvCxnSpPr>
        <p:spPr bwMode="auto">
          <a:xfrm>
            <a:off x="298847" y="873125"/>
            <a:ext cx="8539163" cy="0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</p:spPr>
      </p:cxnSp>
      <p:pic>
        <p:nvPicPr>
          <p:cNvPr id="9" name="文本框 1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9316" y="603250"/>
            <a:ext cx="104179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组合 7"/>
          <p:cNvGrpSpPr>
            <a:grpSpLocks/>
          </p:cNvGrpSpPr>
          <p:nvPr/>
        </p:nvGrpSpPr>
        <p:grpSpPr bwMode="auto">
          <a:xfrm>
            <a:off x="179785" y="4962526"/>
            <a:ext cx="8780859" cy="1401763"/>
            <a:chOff x="0" y="0"/>
            <a:chExt cx="11707634" cy="1401334"/>
          </a:xfrm>
        </p:grpSpPr>
        <p:sp>
          <p:nvSpPr>
            <p:cNvPr id="11" name="矩形 8"/>
            <p:cNvSpPr>
              <a:spLocks noChangeArrowheads="1"/>
            </p:cNvSpPr>
            <p:nvPr/>
          </p:nvSpPr>
          <p:spPr bwMode="auto">
            <a:xfrm>
              <a:off x="0" y="0"/>
              <a:ext cx="11707634" cy="1401334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矩形 10"/>
            <p:cNvSpPr>
              <a:spLocks noChangeArrowheads="1"/>
            </p:cNvSpPr>
            <p:nvPr/>
          </p:nvSpPr>
          <p:spPr bwMode="auto">
            <a:xfrm>
              <a:off x="95645" y="50635"/>
              <a:ext cx="11521105" cy="1289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、基于英美报刊进行大量文本细读。</a:t>
              </a:r>
              <a:endPara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zh-CN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以纸媒为主，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兼及</a:t>
              </a:r>
              <a:r>
                <a:rPr lang="zh-CN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网络媒体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，关注最的</a:t>
              </a:r>
              <a:r>
                <a:rPr lang="zh-CN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时事新闻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。</a:t>
              </a:r>
              <a:endParaRPr lang="en-US" altLang="zh-CN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zh-CN" altLang="en-US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、会用四分之一的课时介绍报刊出版常识。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3"/>
          <p:cNvSpPr>
            <a:spLocks noChangeArrowheads="1"/>
          </p:cNvSpPr>
          <p:nvPr/>
        </p:nvSpPr>
        <p:spPr bwMode="auto">
          <a:xfrm>
            <a:off x="183357" y="1382714"/>
            <a:ext cx="2140744" cy="35004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2395538" y="1377950"/>
            <a:ext cx="2140744" cy="3500438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4607719" y="1377950"/>
            <a:ext cx="2140744" cy="3500438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6819900" y="1344614"/>
            <a:ext cx="2140744" cy="3500437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19"/>
          <p:cNvGrpSpPr>
            <a:grpSpLocks/>
          </p:cNvGrpSpPr>
          <p:nvPr/>
        </p:nvGrpSpPr>
        <p:grpSpPr bwMode="auto">
          <a:xfrm>
            <a:off x="4607719" y="1377950"/>
            <a:ext cx="2140744" cy="3500438"/>
            <a:chOff x="0" y="0"/>
            <a:chExt cx="2854746" cy="3501184"/>
          </a:xfrm>
        </p:grpSpPr>
        <p:sp>
          <p:nvSpPr>
            <p:cNvPr id="18" name="矩形 20"/>
            <p:cNvSpPr>
              <a:spLocks noChangeArrowheads="1"/>
            </p:cNvSpPr>
            <p:nvPr/>
          </p:nvSpPr>
          <p:spPr bwMode="auto">
            <a:xfrm>
              <a:off x="0" y="0"/>
              <a:ext cx="2854746" cy="350118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0" name="组合 22"/>
            <p:cNvGrpSpPr>
              <a:grpSpLocks/>
            </p:cNvGrpSpPr>
            <p:nvPr/>
          </p:nvGrpSpPr>
          <p:grpSpPr bwMode="auto">
            <a:xfrm>
              <a:off x="912016" y="392416"/>
              <a:ext cx="1009650" cy="1009650"/>
              <a:chOff x="0" y="0"/>
              <a:chExt cx="1009650" cy="1009650"/>
            </a:xfrm>
          </p:grpSpPr>
          <p:sp>
            <p:nvSpPr>
              <p:cNvPr id="22" name="Freeform 170"/>
              <p:cNvSpPr>
                <a:spLocks noEditPoints="1"/>
              </p:cNvSpPr>
              <p:nvPr/>
            </p:nvSpPr>
            <p:spPr bwMode="auto">
              <a:xfrm>
                <a:off x="232742" y="276065"/>
                <a:ext cx="530303" cy="503344"/>
              </a:xfrm>
              <a:custGeom>
                <a:avLst/>
                <a:gdLst>
                  <a:gd name="T0" fmla="*/ 2147483646 w 229"/>
                  <a:gd name="T1" fmla="*/ 0 h 217"/>
                  <a:gd name="T2" fmla="*/ 2147483646 w 229"/>
                  <a:gd name="T3" fmla="*/ 0 h 217"/>
                  <a:gd name="T4" fmla="*/ 2147483646 w 229"/>
                  <a:gd name="T5" fmla="*/ 2147483646 h 217"/>
                  <a:gd name="T6" fmla="*/ 2147483646 w 229"/>
                  <a:gd name="T7" fmla="*/ 2147483646 h 217"/>
                  <a:gd name="T8" fmla="*/ 2147483646 w 229"/>
                  <a:gd name="T9" fmla="*/ 2147483646 h 217"/>
                  <a:gd name="T10" fmla="*/ 2147483646 w 229"/>
                  <a:gd name="T11" fmla="*/ 2147483646 h 217"/>
                  <a:gd name="T12" fmla="*/ 0 w 229"/>
                  <a:gd name="T13" fmla="*/ 2147483646 h 217"/>
                  <a:gd name="T14" fmla="*/ 0 w 229"/>
                  <a:gd name="T15" fmla="*/ 2147483646 h 217"/>
                  <a:gd name="T16" fmla="*/ 2147483646 w 229"/>
                  <a:gd name="T17" fmla="*/ 0 h 217"/>
                  <a:gd name="T18" fmla="*/ 2147483646 w 229"/>
                  <a:gd name="T19" fmla="*/ 2147483646 h 217"/>
                  <a:gd name="T20" fmla="*/ 2147483646 w 229"/>
                  <a:gd name="T21" fmla="*/ 2147483646 h 217"/>
                  <a:gd name="T22" fmla="*/ 2147483646 w 229"/>
                  <a:gd name="T23" fmla="*/ 2147483646 h 217"/>
                  <a:gd name="T24" fmla="*/ 2147483646 w 229"/>
                  <a:gd name="T25" fmla="*/ 2147483646 h 217"/>
                  <a:gd name="T26" fmla="*/ 2147483646 w 229"/>
                  <a:gd name="T27" fmla="*/ 2147483646 h 217"/>
                  <a:gd name="T28" fmla="*/ 2147483646 w 229"/>
                  <a:gd name="T29" fmla="*/ 2147483646 h 217"/>
                  <a:gd name="T30" fmla="*/ 2147483646 w 229"/>
                  <a:gd name="T31" fmla="*/ 2147483646 h 217"/>
                  <a:gd name="T32" fmla="*/ 2147483646 w 229"/>
                  <a:gd name="T33" fmla="*/ 2147483646 h 217"/>
                  <a:gd name="T34" fmla="*/ 2147483646 w 229"/>
                  <a:gd name="T35" fmla="*/ 2147483646 h 217"/>
                  <a:gd name="T36" fmla="*/ 2147483646 w 229"/>
                  <a:gd name="T37" fmla="*/ 2147483646 h 217"/>
                  <a:gd name="T38" fmla="*/ 2147483646 w 229"/>
                  <a:gd name="T39" fmla="*/ 2147483646 h 217"/>
                  <a:gd name="T40" fmla="*/ 2147483646 w 229"/>
                  <a:gd name="T41" fmla="*/ 2147483646 h 217"/>
                  <a:gd name="T42" fmla="*/ 2147483646 w 229"/>
                  <a:gd name="T43" fmla="*/ 2147483646 h 217"/>
                  <a:gd name="T44" fmla="*/ 2147483646 w 229"/>
                  <a:gd name="T45" fmla="*/ 2147483646 h 217"/>
                  <a:gd name="T46" fmla="*/ 2147483646 w 229"/>
                  <a:gd name="T47" fmla="*/ 2147483646 h 217"/>
                  <a:gd name="T48" fmla="*/ 2147483646 w 229"/>
                  <a:gd name="T49" fmla="*/ 2147483646 h 217"/>
                  <a:gd name="T50" fmla="*/ 2147483646 w 229"/>
                  <a:gd name="T51" fmla="*/ 2147483646 h 217"/>
                  <a:gd name="T52" fmla="*/ 2147483646 w 229"/>
                  <a:gd name="T53" fmla="*/ 2147483646 h 217"/>
                  <a:gd name="T54" fmla="*/ 2147483646 w 229"/>
                  <a:gd name="T55" fmla="*/ 2147483646 h 21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29"/>
                  <a:gd name="T85" fmla="*/ 0 h 217"/>
                  <a:gd name="T86" fmla="*/ 229 w 229"/>
                  <a:gd name="T87" fmla="*/ 217 h 21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29" h="217">
                    <a:moveTo>
                      <a:pt x="19" y="0"/>
                    </a:moveTo>
                    <a:cubicBezTo>
                      <a:pt x="209" y="0"/>
                      <a:pt x="209" y="0"/>
                      <a:pt x="209" y="0"/>
                    </a:cubicBezTo>
                    <a:cubicBezTo>
                      <a:pt x="220" y="0"/>
                      <a:pt x="229" y="9"/>
                      <a:pt x="229" y="20"/>
                    </a:cubicBezTo>
                    <a:cubicBezTo>
                      <a:pt x="229" y="140"/>
                      <a:pt x="229" y="140"/>
                      <a:pt x="229" y="140"/>
                    </a:cubicBezTo>
                    <a:cubicBezTo>
                      <a:pt x="229" y="151"/>
                      <a:pt x="220" y="160"/>
                      <a:pt x="209" y="160"/>
                    </a:cubicBezTo>
                    <a:cubicBezTo>
                      <a:pt x="19" y="160"/>
                      <a:pt x="19" y="160"/>
                      <a:pt x="19" y="160"/>
                    </a:cubicBezTo>
                    <a:cubicBezTo>
                      <a:pt x="8" y="160"/>
                      <a:pt x="0" y="151"/>
                      <a:pt x="0" y="14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8" y="0"/>
                      <a:pt x="19" y="0"/>
                    </a:cubicBezTo>
                    <a:close/>
                    <a:moveTo>
                      <a:pt x="56" y="203"/>
                    </a:moveTo>
                    <a:cubicBezTo>
                      <a:pt x="69" y="201"/>
                      <a:pt x="81" y="199"/>
                      <a:pt x="94" y="199"/>
                    </a:cubicBezTo>
                    <a:cubicBezTo>
                      <a:pt x="94" y="171"/>
                      <a:pt x="94" y="171"/>
                      <a:pt x="94" y="171"/>
                    </a:cubicBezTo>
                    <a:cubicBezTo>
                      <a:pt x="140" y="171"/>
                      <a:pt x="140" y="171"/>
                      <a:pt x="140" y="171"/>
                    </a:cubicBezTo>
                    <a:cubicBezTo>
                      <a:pt x="140" y="199"/>
                      <a:pt x="140" y="199"/>
                      <a:pt x="140" y="199"/>
                    </a:cubicBezTo>
                    <a:cubicBezTo>
                      <a:pt x="152" y="200"/>
                      <a:pt x="164" y="201"/>
                      <a:pt x="176" y="203"/>
                    </a:cubicBezTo>
                    <a:cubicBezTo>
                      <a:pt x="176" y="217"/>
                      <a:pt x="176" y="217"/>
                      <a:pt x="176" y="217"/>
                    </a:cubicBezTo>
                    <a:cubicBezTo>
                      <a:pt x="56" y="217"/>
                      <a:pt x="56" y="217"/>
                      <a:pt x="56" y="217"/>
                    </a:cubicBezTo>
                    <a:cubicBezTo>
                      <a:pt x="56" y="213"/>
                      <a:pt x="56" y="208"/>
                      <a:pt x="56" y="203"/>
                    </a:cubicBezTo>
                    <a:close/>
                    <a:moveTo>
                      <a:pt x="17" y="19"/>
                    </a:moveTo>
                    <a:cubicBezTo>
                      <a:pt x="17" y="124"/>
                      <a:pt x="17" y="124"/>
                      <a:pt x="17" y="124"/>
                    </a:cubicBezTo>
                    <a:cubicBezTo>
                      <a:pt x="210" y="124"/>
                      <a:pt x="210" y="124"/>
                      <a:pt x="210" y="124"/>
                    </a:cubicBezTo>
                    <a:cubicBezTo>
                      <a:pt x="210" y="19"/>
                      <a:pt x="210" y="19"/>
                      <a:pt x="210" y="19"/>
                    </a:cubicBezTo>
                    <a:cubicBezTo>
                      <a:pt x="17" y="19"/>
                      <a:pt x="17" y="19"/>
                      <a:pt x="17" y="19"/>
                    </a:cubicBezTo>
                    <a:close/>
                    <a:moveTo>
                      <a:pt x="191" y="134"/>
                    </a:moveTo>
                    <a:cubicBezTo>
                      <a:pt x="186" y="134"/>
                      <a:pt x="183" y="137"/>
                      <a:pt x="183" y="142"/>
                    </a:cubicBezTo>
                    <a:cubicBezTo>
                      <a:pt x="183" y="146"/>
                      <a:pt x="186" y="150"/>
                      <a:pt x="191" y="150"/>
                    </a:cubicBezTo>
                    <a:cubicBezTo>
                      <a:pt x="195" y="150"/>
                      <a:pt x="199" y="146"/>
                      <a:pt x="199" y="142"/>
                    </a:cubicBezTo>
                    <a:cubicBezTo>
                      <a:pt x="199" y="137"/>
                      <a:pt x="195" y="134"/>
                      <a:pt x="191" y="134"/>
                    </a:cubicBezTo>
                    <a:close/>
                  </a:path>
                </a:pathLst>
              </a:custGeom>
              <a:solidFill>
                <a:srgbClr val="4040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椭圆 25"/>
              <p:cNvSpPr>
                <a:spLocks noChangeArrowheads="1"/>
              </p:cNvSpPr>
              <p:nvPr/>
            </p:nvSpPr>
            <p:spPr bwMode="auto">
              <a:xfrm>
                <a:off x="-655" y="-219"/>
                <a:ext cx="1011387" cy="1009865"/>
              </a:xfrm>
              <a:prstGeom prst="ellipse">
                <a:avLst/>
              </a:prstGeom>
              <a:noFill/>
              <a:ln w="19050">
                <a:solidFill>
                  <a:srgbClr val="40404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261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54673" y="377676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179E9E90-F249-9097-30C4-8FD35B62F9BA}"/>
              </a:ext>
            </a:extLst>
          </p:cNvPr>
          <p:cNvSpPr/>
          <p:nvPr/>
        </p:nvSpPr>
        <p:spPr>
          <a:xfrm>
            <a:off x="2195736" y="561981"/>
            <a:ext cx="489852" cy="489852"/>
          </a:xfrm>
          <a:prstGeom prst="ellipse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三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E84F81A-4126-F308-6474-9232AD098C07}"/>
              </a:ext>
            </a:extLst>
          </p:cNvPr>
          <p:cNvSpPr txBox="1"/>
          <p:nvPr/>
        </p:nvSpPr>
        <p:spPr>
          <a:xfrm>
            <a:off x="2771799" y="526644"/>
            <a:ext cx="6302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8064A2"/>
                </a:solidFill>
                <a:latin typeface="微软雅黑" pitchFamily="34" charset="-122"/>
                <a:ea typeface="微软雅黑" pitchFamily="34" charset="-122"/>
              </a:rPr>
              <a:t>选课说明</a:t>
            </a:r>
            <a:endParaRPr lang="en-US" altLang="zh-CN" sz="2800" b="1" dirty="0">
              <a:solidFill>
                <a:srgbClr val="8064A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！！三组的上课时间不同，请对应同组内的时段选课！！</a:t>
            </a:r>
            <a:endParaRPr lang="zh-CN" altLang="en-US" sz="16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193FFE8-E36A-2CF3-9B62-4959829D1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76693"/>
              </p:ext>
            </p:extLst>
          </p:nvPr>
        </p:nvGraphicFramePr>
        <p:xfrm>
          <a:off x="1259632" y="1410026"/>
          <a:ext cx="7221520" cy="5046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6495">
                  <a:extLst>
                    <a:ext uri="{9D8B030D-6E8A-4147-A177-3AD203B41FA5}">
                      <a16:colId xmlns:a16="http://schemas.microsoft.com/office/drawing/2014/main" val="2335161032"/>
                    </a:ext>
                  </a:extLst>
                </a:gridCol>
                <a:gridCol w="3215025">
                  <a:extLst>
                    <a:ext uri="{9D8B030D-6E8A-4147-A177-3AD203B41FA5}">
                      <a16:colId xmlns:a16="http://schemas.microsoft.com/office/drawing/2014/main" val="34947595"/>
                    </a:ext>
                  </a:extLst>
                </a:gridCol>
              </a:tblGrid>
              <a:tr h="1010862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第一组</a:t>
                      </a:r>
                      <a:r>
                        <a:rPr lang="en-US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国际经济与贸易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会计学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金融学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农林经济管理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生物科学类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工商管理（食品经济管理）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水产类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物流管理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行政管理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周一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5-6</a:t>
                      </a:r>
                      <a:r>
                        <a:rPr lang="zh-CN" sz="2000" b="0" kern="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b="0" kern="1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526713"/>
                  </a:ext>
                </a:extLst>
              </a:tr>
              <a:tr h="64807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周二</a:t>
                      </a:r>
                      <a:r>
                        <a:rPr lang="en-US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3-4</a:t>
                      </a: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102136"/>
                  </a:ext>
                </a:extLst>
              </a:tr>
              <a:tr h="1004457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第二组</a:t>
                      </a:r>
                      <a:r>
                        <a:rPr lang="en-US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包装工程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测控技术与仪器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电气工程及其自动化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工业工程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机器人工程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机械设计制造及其自动化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建筑环境与能源应用工程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能源与动力工程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食品科学与工程类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生物制药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周一</a:t>
                      </a:r>
                      <a:r>
                        <a:rPr lang="en-US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7-8</a:t>
                      </a: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998133"/>
                  </a:ext>
                </a:extLst>
              </a:tr>
              <a:tr h="4877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周四</a:t>
                      </a:r>
                      <a:r>
                        <a:rPr lang="en-US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3-4</a:t>
                      </a: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461751"/>
                  </a:ext>
                </a:extLst>
              </a:tr>
              <a:tr h="723699"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第三组</a:t>
                      </a:r>
                      <a:r>
                        <a:rPr lang="en-US" altLang="zh-CN" sz="1800" b="1" kern="1200" dirty="0">
                          <a:solidFill>
                            <a:srgbClr val="FFFF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海洋科学类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海洋渔业科学与技术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海洋资源与环境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环境科学与工程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计算机类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社会工作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生态学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,</a:t>
                      </a:r>
                      <a:r>
                        <a:rPr lang="zh-CN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人工智能</a:t>
                      </a:r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周二</a:t>
                      </a:r>
                      <a:r>
                        <a:rPr lang="en-US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905137"/>
                  </a:ext>
                </a:extLst>
              </a:tr>
              <a:tr h="6546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周四</a:t>
                      </a:r>
                      <a:r>
                        <a:rPr lang="en-US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5-6</a:t>
                      </a:r>
                      <a:r>
                        <a:rPr lang="zh-CN" sz="2000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</a:t>
                      </a:r>
                      <a:endParaRPr lang="zh-CN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10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7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85 -0.00393 L -0.01945 0.0182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0" y="111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3932" y="253659"/>
            <a:ext cx="7720000" cy="140713"/>
            <a:chOff x="2492152" y="625252"/>
            <a:chExt cx="6804248" cy="126642"/>
          </a:xfrm>
        </p:grpSpPr>
        <p:sp>
          <p:nvSpPr>
            <p:cNvPr id="3" name="矩形 2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" name="矩形 3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5" name="图片 4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5863" y="1434746"/>
            <a:ext cx="3216265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选课群体：提高班同学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01" y="2808784"/>
            <a:ext cx="1410197" cy="1211910"/>
            <a:chOff x="0" y="1196774"/>
            <a:chExt cx="3651646" cy="3267076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90613" y="2813644"/>
              <a:ext cx="659606" cy="288131"/>
            </a:xfrm>
            <a:custGeom>
              <a:avLst/>
              <a:gdLst>
                <a:gd name="T0" fmla="*/ 54 w 256"/>
                <a:gd name="T1" fmla="*/ 107 h 112"/>
                <a:gd name="T2" fmla="*/ 70 w 256"/>
                <a:gd name="T3" fmla="*/ 108 h 112"/>
                <a:gd name="T4" fmla="*/ 143 w 256"/>
                <a:gd name="T5" fmla="*/ 80 h 112"/>
                <a:gd name="T6" fmla="*/ 239 w 256"/>
                <a:gd name="T7" fmla="*/ 65 h 112"/>
                <a:gd name="T8" fmla="*/ 239 w 256"/>
                <a:gd name="T9" fmla="*/ 63 h 112"/>
                <a:gd name="T10" fmla="*/ 256 w 256"/>
                <a:gd name="T11" fmla="*/ 52 h 112"/>
                <a:gd name="T12" fmla="*/ 252 w 256"/>
                <a:gd name="T13" fmla="*/ 0 h 112"/>
                <a:gd name="T14" fmla="*/ 0 w 256"/>
                <a:gd name="T15" fmla="*/ 22 h 112"/>
                <a:gd name="T16" fmla="*/ 37 w 256"/>
                <a:gd name="T17" fmla="*/ 112 h 112"/>
                <a:gd name="T18" fmla="*/ 54 w 256"/>
                <a:gd name="T1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12">
                  <a:moveTo>
                    <a:pt x="54" y="107"/>
                  </a:moveTo>
                  <a:cubicBezTo>
                    <a:pt x="60" y="105"/>
                    <a:pt x="65" y="106"/>
                    <a:pt x="70" y="108"/>
                  </a:cubicBezTo>
                  <a:cubicBezTo>
                    <a:pt x="143" y="80"/>
                    <a:pt x="143" y="80"/>
                    <a:pt x="143" y="80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39" y="64"/>
                    <a:pt x="239" y="64"/>
                    <a:pt x="239" y="63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7" y="112"/>
                    <a:pt x="37" y="112"/>
                    <a:pt x="37" y="112"/>
                  </a:cubicBezTo>
                  <a:lnTo>
                    <a:pt x="54" y="1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68066" y="3879253"/>
              <a:ext cx="392906" cy="285750"/>
            </a:xfrm>
            <a:custGeom>
              <a:avLst/>
              <a:gdLst>
                <a:gd name="T0" fmla="*/ 135 w 153"/>
                <a:gd name="T1" fmla="*/ 0 h 111"/>
                <a:gd name="T2" fmla="*/ 72 w 153"/>
                <a:gd name="T3" fmla="*/ 46 h 111"/>
                <a:gd name="T4" fmla="*/ 71 w 153"/>
                <a:gd name="T5" fmla="*/ 47 h 111"/>
                <a:gd name="T6" fmla="*/ 39 w 153"/>
                <a:gd name="T7" fmla="*/ 57 h 111"/>
                <a:gd name="T8" fmla="*/ 33 w 153"/>
                <a:gd name="T9" fmla="*/ 57 h 111"/>
                <a:gd name="T10" fmla="*/ 0 w 153"/>
                <a:gd name="T11" fmla="*/ 58 h 111"/>
                <a:gd name="T12" fmla="*/ 8 w 153"/>
                <a:gd name="T13" fmla="*/ 79 h 111"/>
                <a:gd name="T14" fmla="*/ 60 w 153"/>
                <a:gd name="T15" fmla="*/ 104 h 111"/>
                <a:gd name="T16" fmla="*/ 105 w 153"/>
                <a:gd name="T17" fmla="*/ 90 h 111"/>
                <a:gd name="T18" fmla="*/ 141 w 153"/>
                <a:gd name="T19" fmla="*/ 15 h 111"/>
                <a:gd name="T20" fmla="*/ 135 w 153"/>
                <a:gd name="T2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1">
                  <a:moveTo>
                    <a:pt x="135" y="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1" y="52"/>
                    <a:pt x="50" y="55"/>
                    <a:pt x="39" y="57"/>
                  </a:cubicBezTo>
                  <a:cubicBezTo>
                    <a:pt x="37" y="57"/>
                    <a:pt x="35" y="57"/>
                    <a:pt x="33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6" y="100"/>
                    <a:pt x="39" y="111"/>
                    <a:pt x="60" y="104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36" y="80"/>
                    <a:pt x="153" y="46"/>
                    <a:pt x="141" y="15"/>
                  </a:cubicBezTo>
                  <a:cubicBezTo>
                    <a:pt x="139" y="10"/>
                    <a:pt x="137" y="5"/>
                    <a:pt x="1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594122" y="2962472"/>
              <a:ext cx="1488281" cy="1069181"/>
            </a:xfrm>
            <a:custGeom>
              <a:avLst/>
              <a:gdLst>
                <a:gd name="T0" fmla="*/ 338 w 578"/>
                <a:gd name="T1" fmla="*/ 30 h 415"/>
                <a:gd name="T2" fmla="*/ 229 w 578"/>
                <a:gd name="T3" fmla="*/ 72 h 415"/>
                <a:gd name="T4" fmla="*/ 195 w 578"/>
                <a:gd name="T5" fmla="*/ 94 h 415"/>
                <a:gd name="T6" fmla="*/ 156 w 578"/>
                <a:gd name="T7" fmla="*/ 131 h 415"/>
                <a:gd name="T8" fmla="*/ 0 w 578"/>
                <a:gd name="T9" fmla="*/ 173 h 415"/>
                <a:gd name="T10" fmla="*/ 76 w 578"/>
                <a:gd name="T11" fmla="*/ 415 h 415"/>
                <a:gd name="T12" fmla="*/ 234 w 578"/>
                <a:gd name="T13" fmla="*/ 388 h 415"/>
                <a:gd name="T14" fmla="*/ 317 w 578"/>
                <a:gd name="T15" fmla="*/ 406 h 415"/>
                <a:gd name="T16" fmla="*/ 350 w 578"/>
                <a:gd name="T17" fmla="*/ 409 h 415"/>
                <a:gd name="T18" fmla="*/ 450 w 578"/>
                <a:gd name="T19" fmla="*/ 405 h 415"/>
                <a:gd name="T20" fmla="*/ 484 w 578"/>
                <a:gd name="T21" fmla="*/ 396 h 415"/>
                <a:gd name="T22" fmla="*/ 558 w 578"/>
                <a:gd name="T23" fmla="*/ 341 h 415"/>
                <a:gd name="T24" fmla="*/ 574 w 578"/>
                <a:gd name="T25" fmla="*/ 314 h 415"/>
                <a:gd name="T26" fmla="*/ 574 w 578"/>
                <a:gd name="T27" fmla="*/ 295 h 415"/>
                <a:gd name="T28" fmla="*/ 552 w 578"/>
                <a:gd name="T29" fmla="*/ 268 h 415"/>
                <a:gd name="T30" fmla="*/ 552 w 578"/>
                <a:gd name="T31" fmla="*/ 268 h 415"/>
                <a:gd name="T32" fmla="*/ 552 w 578"/>
                <a:gd name="T33" fmla="*/ 266 h 415"/>
                <a:gd name="T34" fmla="*/ 560 w 578"/>
                <a:gd name="T35" fmla="*/ 263 h 415"/>
                <a:gd name="T36" fmla="*/ 578 w 578"/>
                <a:gd name="T37" fmla="*/ 236 h 415"/>
                <a:gd name="T38" fmla="*/ 575 w 578"/>
                <a:gd name="T39" fmla="*/ 210 h 415"/>
                <a:gd name="T40" fmla="*/ 554 w 578"/>
                <a:gd name="T41" fmla="*/ 180 h 415"/>
                <a:gd name="T42" fmla="*/ 544 w 578"/>
                <a:gd name="T43" fmla="*/ 178 h 415"/>
                <a:gd name="T44" fmla="*/ 544 w 578"/>
                <a:gd name="T45" fmla="*/ 175 h 415"/>
                <a:gd name="T46" fmla="*/ 555 w 578"/>
                <a:gd name="T47" fmla="*/ 173 h 415"/>
                <a:gd name="T48" fmla="*/ 568 w 578"/>
                <a:gd name="T49" fmla="*/ 143 h 415"/>
                <a:gd name="T50" fmla="*/ 566 w 578"/>
                <a:gd name="T51" fmla="*/ 122 h 415"/>
                <a:gd name="T52" fmla="*/ 527 w 578"/>
                <a:gd name="T53" fmla="*/ 100 h 415"/>
                <a:gd name="T54" fmla="*/ 520 w 578"/>
                <a:gd name="T55" fmla="*/ 99 h 415"/>
                <a:gd name="T56" fmla="*/ 520 w 578"/>
                <a:gd name="T57" fmla="*/ 97 h 415"/>
                <a:gd name="T58" fmla="*/ 538 w 578"/>
                <a:gd name="T59" fmla="*/ 89 h 415"/>
                <a:gd name="T60" fmla="*/ 554 w 578"/>
                <a:gd name="T61" fmla="*/ 57 h 415"/>
                <a:gd name="T62" fmla="*/ 549 w 578"/>
                <a:gd name="T63" fmla="*/ 26 h 415"/>
                <a:gd name="T64" fmla="*/ 516 w 578"/>
                <a:gd name="T65" fmla="*/ 2 h 415"/>
                <a:gd name="T66" fmla="*/ 338 w 578"/>
                <a:gd name="T67" fmla="*/ 3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8" h="415">
                  <a:moveTo>
                    <a:pt x="338" y="30"/>
                  </a:moveTo>
                  <a:cubicBezTo>
                    <a:pt x="229" y="72"/>
                    <a:pt x="229" y="72"/>
                    <a:pt x="229" y="72"/>
                  </a:cubicBezTo>
                  <a:cubicBezTo>
                    <a:pt x="216" y="77"/>
                    <a:pt x="204" y="84"/>
                    <a:pt x="195" y="94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234" y="388"/>
                    <a:pt x="234" y="388"/>
                    <a:pt x="234" y="388"/>
                  </a:cubicBezTo>
                  <a:cubicBezTo>
                    <a:pt x="317" y="406"/>
                    <a:pt x="317" y="406"/>
                    <a:pt x="317" y="406"/>
                  </a:cubicBezTo>
                  <a:cubicBezTo>
                    <a:pt x="328" y="409"/>
                    <a:pt x="339" y="409"/>
                    <a:pt x="350" y="409"/>
                  </a:cubicBezTo>
                  <a:cubicBezTo>
                    <a:pt x="450" y="405"/>
                    <a:pt x="450" y="405"/>
                    <a:pt x="450" y="405"/>
                  </a:cubicBezTo>
                  <a:cubicBezTo>
                    <a:pt x="462" y="404"/>
                    <a:pt x="474" y="401"/>
                    <a:pt x="484" y="396"/>
                  </a:cubicBezTo>
                  <a:cubicBezTo>
                    <a:pt x="558" y="341"/>
                    <a:pt x="558" y="341"/>
                    <a:pt x="558" y="341"/>
                  </a:cubicBezTo>
                  <a:cubicBezTo>
                    <a:pt x="569" y="336"/>
                    <a:pt x="575" y="325"/>
                    <a:pt x="574" y="314"/>
                  </a:cubicBezTo>
                  <a:cubicBezTo>
                    <a:pt x="574" y="295"/>
                    <a:pt x="574" y="295"/>
                    <a:pt x="574" y="295"/>
                  </a:cubicBezTo>
                  <a:cubicBezTo>
                    <a:pt x="573" y="283"/>
                    <a:pt x="564" y="272"/>
                    <a:pt x="552" y="268"/>
                  </a:cubicBezTo>
                  <a:cubicBezTo>
                    <a:pt x="552" y="268"/>
                    <a:pt x="552" y="268"/>
                    <a:pt x="552" y="268"/>
                  </a:cubicBezTo>
                  <a:cubicBezTo>
                    <a:pt x="551" y="268"/>
                    <a:pt x="551" y="266"/>
                    <a:pt x="552" y="266"/>
                  </a:cubicBezTo>
                  <a:cubicBezTo>
                    <a:pt x="560" y="263"/>
                    <a:pt x="560" y="263"/>
                    <a:pt x="560" y="263"/>
                  </a:cubicBezTo>
                  <a:cubicBezTo>
                    <a:pt x="572" y="259"/>
                    <a:pt x="578" y="249"/>
                    <a:pt x="578" y="236"/>
                  </a:cubicBezTo>
                  <a:cubicBezTo>
                    <a:pt x="575" y="210"/>
                    <a:pt x="575" y="210"/>
                    <a:pt x="575" y="210"/>
                  </a:cubicBezTo>
                  <a:cubicBezTo>
                    <a:pt x="574" y="197"/>
                    <a:pt x="566" y="184"/>
                    <a:pt x="554" y="180"/>
                  </a:cubicBezTo>
                  <a:cubicBezTo>
                    <a:pt x="544" y="178"/>
                    <a:pt x="544" y="178"/>
                    <a:pt x="544" y="178"/>
                  </a:cubicBezTo>
                  <a:cubicBezTo>
                    <a:pt x="542" y="177"/>
                    <a:pt x="542" y="175"/>
                    <a:pt x="544" y="175"/>
                  </a:cubicBezTo>
                  <a:cubicBezTo>
                    <a:pt x="555" y="173"/>
                    <a:pt x="555" y="173"/>
                    <a:pt x="555" y="173"/>
                  </a:cubicBezTo>
                  <a:cubicBezTo>
                    <a:pt x="570" y="170"/>
                    <a:pt x="570" y="158"/>
                    <a:pt x="568" y="143"/>
                  </a:cubicBezTo>
                  <a:cubicBezTo>
                    <a:pt x="566" y="122"/>
                    <a:pt x="566" y="122"/>
                    <a:pt x="566" y="122"/>
                  </a:cubicBezTo>
                  <a:cubicBezTo>
                    <a:pt x="560" y="99"/>
                    <a:pt x="541" y="100"/>
                    <a:pt x="527" y="100"/>
                  </a:cubicBezTo>
                  <a:cubicBezTo>
                    <a:pt x="520" y="99"/>
                    <a:pt x="520" y="99"/>
                    <a:pt x="520" y="99"/>
                  </a:cubicBezTo>
                  <a:cubicBezTo>
                    <a:pt x="519" y="99"/>
                    <a:pt x="519" y="97"/>
                    <a:pt x="520" y="97"/>
                  </a:cubicBezTo>
                  <a:cubicBezTo>
                    <a:pt x="538" y="89"/>
                    <a:pt x="538" y="89"/>
                    <a:pt x="538" y="89"/>
                  </a:cubicBezTo>
                  <a:cubicBezTo>
                    <a:pt x="550" y="83"/>
                    <a:pt x="557" y="70"/>
                    <a:pt x="554" y="57"/>
                  </a:cubicBezTo>
                  <a:cubicBezTo>
                    <a:pt x="549" y="26"/>
                    <a:pt x="549" y="26"/>
                    <a:pt x="549" y="26"/>
                  </a:cubicBezTo>
                  <a:cubicBezTo>
                    <a:pt x="546" y="10"/>
                    <a:pt x="531" y="0"/>
                    <a:pt x="516" y="2"/>
                  </a:cubicBezTo>
                  <a:lnTo>
                    <a:pt x="338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0" y="3251794"/>
              <a:ext cx="1014413" cy="1212056"/>
            </a:xfrm>
            <a:custGeom>
              <a:avLst/>
              <a:gdLst>
                <a:gd name="T0" fmla="*/ 0 w 394"/>
                <a:gd name="T1" fmla="*/ 85 h 471"/>
                <a:gd name="T2" fmla="*/ 0 w 394"/>
                <a:gd name="T3" fmla="*/ 471 h 471"/>
                <a:gd name="T4" fmla="*/ 377 w 394"/>
                <a:gd name="T5" fmla="*/ 346 h 471"/>
                <a:gd name="T6" fmla="*/ 391 w 394"/>
                <a:gd name="T7" fmla="*/ 322 h 471"/>
                <a:gd name="T8" fmla="*/ 310 w 394"/>
                <a:gd name="T9" fmla="*/ 0 h 471"/>
                <a:gd name="T10" fmla="*/ 0 w 394"/>
                <a:gd name="T11" fmla="*/ 8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471">
                  <a:moveTo>
                    <a:pt x="0" y="85"/>
                  </a:moveTo>
                  <a:cubicBezTo>
                    <a:pt x="0" y="471"/>
                    <a:pt x="0" y="471"/>
                    <a:pt x="0" y="471"/>
                  </a:cubicBezTo>
                  <a:cubicBezTo>
                    <a:pt x="377" y="346"/>
                    <a:pt x="377" y="346"/>
                    <a:pt x="377" y="346"/>
                  </a:cubicBezTo>
                  <a:cubicBezTo>
                    <a:pt x="388" y="343"/>
                    <a:pt x="394" y="332"/>
                    <a:pt x="391" y="322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0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802482" y="3241078"/>
              <a:ext cx="334565" cy="841772"/>
            </a:xfrm>
            <a:custGeom>
              <a:avLst/>
              <a:gdLst>
                <a:gd name="T0" fmla="*/ 80 w 130"/>
                <a:gd name="T1" fmla="*/ 327 h 327"/>
                <a:gd name="T2" fmla="*/ 107 w 130"/>
                <a:gd name="T3" fmla="*/ 322 h 327"/>
                <a:gd name="T4" fmla="*/ 127 w 130"/>
                <a:gd name="T5" fmla="*/ 292 h 327"/>
                <a:gd name="T6" fmla="*/ 58 w 130"/>
                <a:gd name="T7" fmla="*/ 18 h 327"/>
                <a:gd name="T8" fmla="*/ 33 w 130"/>
                <a:gd name="T9" fmla="*/ 3 h 327"/>
                <a:gd name="T10" fmla="*/ 0 w 130"/>
                <a:gd name="T11" fmla="*/ 10 h 327"/>
                <a:gd name="T12" fmla="*/ 80 w 130"/>
                <a:gd name="T13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27">
                  <a:moveTo>
                    <a:pt x="80" y="327"/>
                  </a:moveTo>
                  <a:cubicBezTo>
                    <a:pt x="107" y="322"/>
                    <a:pt x="107" y="322"/>
                    <a:pt x="107" y="322"/>
                  </a:cubicBezTo>
                  <a:cubicBezTo>
                    <a:pt x="121" y="320"/>
                    <a:pt x="130" y="306"/>
                    <a:pt x="127" y="29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7"/>
                    <a:pt x="44" y="0"/>
                    <a:pt x="33" y="3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80" y="32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851297" y="3287512"/>
              <a:ext cx="239315" cy="748904"/>
            </a:xfrm>
            <a:custGeom>
              <a:avLst/>
              <a:gdLst>
                <a:gd name="T0" fmla="*/ 0 w 93"/>
                <a:gd name="T1" fmla="*/ 4 h 291"/>
                <a:gd name="T2" fmla="*/ 18 w 93"/>
                <a:gd name="T3" fmla="*/ 0 h 291"/>
                <a:gd name="T4" fmla="*/ 18 w 93"/>
                <a:gd name="T5" fmla="*/ 0 h 291"/>
                <a:gd name="T6" fmla="*/ 24 w 93"/>
                <a:gd name="T7" fmla="*/ 4 h 291"/>
                <a:gd name="T8" fmla="*/ 92 w 93"/>
                <a:gd name="T9" fmla="*/ 277 h 291"/>
                <a:gd name="T10" fmla="*/ 91 w 93"/>
                <a:gd name="T11" fmla="*/ 284 h 291"/>
                <a:gd name="T12" fmla="*/ 85 w 93"/>
                <a:gd name="T13" fmla="*/ 288 h 291"/>
                <a:gd name="T14" fmla="*/ 73 w 93"/>
                <a:gd name="T15" fmla="*/ 291 h 291"/>
                <a:gd name="T16" fmla="*/ 0 w 93"/>
                <a:gd name="T17" fmla="*/ 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91">
                  <a:moveTo>
                    <a:pt x="0" y="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92" y="277"/>
                    <a:pt x="92" y="277"/>
                    <a:pt x="92" y="277"/>
                  </a:cubicBezTo>
                  <a:cubicBezTo>
                    <a:pt x="93" y="281"/>
                    <a:pt x="92" y="283"/>
                    <a:pt x="91" y="284"/>
                  </a:cubicBezTo>
                  <a:cubicBezTo>
                    <a:pt x="90" y="286"/>
                    <a:pt x="88" y="288"/>
                    <a:pt x="85" y="288"/>
                  </a:cubicBezTo>
                  <a:cubicBezTo>
                    <a:pt x="73" y="291"/>
                    <a:pt x="73" y="291"/>
                    <a:pt x="73" y="29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566863" y="1904006"/>
              <a:ext cx="113109" cy="209550"/>
            </a:xfrm>
            <a:custGeom>
              <a:avLst/>
              <a:gdLst>
                <a:gd name="T0" fmla="*/ 0 w 44"/>
                <a:gd name="T1" fmla="*/ 1 h 81"/>
                <a:gd name="T2" fmla="*/ 9 w 44"/>
                <a:gd name="T3" fmla="*/ 81 h 81"/>
                <a:gd name="T4" fmla="*/ 41 w 44"/>
                <a:gd name="T5" fmla="*/ 37 h 81"/>
                <a:gd name="T6" fmla="*/ 0 w 44"/>
                <a:gd name="T7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30" y="77"/>
                    <a:pt x="44" y="58"/>
                    <a:pt x="41" y="37"/>
                  </a:cubicBezTo>
                  <a:cubicBezTo>
                    <a:pt x="39" y="16"/>
                    <a:pt x="20" y="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462087" y="1909959"/>
              <a:ext cx="100013" cy="110729"/>
            </a:xfrm>
            <a:custGeom>
              <a:avLst/>
              <a:gdLst>
                <a:gd name="T0" fmla="*/ 39 w 39"/>
                <a:gd name="T1" fmla="*/ 38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4"/>
                    <a:pt x="0" y="22"/>
                    <a:pt x="2" y="43"/>
                  </a:cubicBezTo>
                  <a:lnTo>
                    <a:pt x="39" y="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469232" y="2025450"/>
              <a:ext cx="105965" cy="92869"/>
            </a:xfrm>
            <a:custGeom>
              <a:avLst/>
              <a:gdLst>
                <a:gd name="T0" fmla="*/ 0 w 41"/>
                <a:gd name="T1" fmla="*/ 5 h 36"/>
                <a:gd name="T2" fmla="*/ 41 w 41"/>
                <a:gd name="T3" fmla="*/ 35 h 36"/>
                <a:gd name="T4" fmla="*/ 36 w 41"/>
                <a:gd name="T5" fmla="*/ 0 h 36"/>
                <a:gd name="T6" fmla="*/ 0 w 41"/>
                <a:gd name="T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0" y="5"/>
                  </a:moveTo>
                  <a:cubicBezTo>
                    <a:pt x="5" y="23"/>
                    <a:pt x="22" y="36"/>
                    <a:pt x="41" y="3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227784" y="2713631"/>
              <a:ext cx="113109" cy="205979"/>
            </a:xfrm>
            <a:custGeom>
              <a:avLst/>
              <a:gdLst>
                <a:gd name="T0" fmla="*/ 0 w 44"/>
                <a:gd name="T1" fmla="*/ 1 h 80"/>
                <a:gd name="T2" fmla="*/ 10 w 44"/>
                <a:gd name="T3" fmla="*/ 80 h 80"/>
                <a:gd name="T4" fmla="*/ 41 w 44"/>
                <a:gd name="T5" fmla="*/ 36 h 80"/>
                <a:gd name="T6" fmla="*/ 0 w 44"/>
                <a:gd name="T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0">
                  <a:moveTo>
                    <a:pt x="0" y="1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0" y="76"/>
                    <a:pt x="44" y="57"/>
                    <a:pt x="41" y="36"/>
                  </a:cubicBezTo>
                  <a:cubicBezTo>
                    <a:pt x="39" y="15"/>
                    <a:pt x="21" y="0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121818" y="2716012"/>
              <a:ext cx="100013" cy="110729"/>
            </a:xfrm>
            <a:custGeom>
              <a:avLst/>
              <a:gdLst>
                <a:gd name="T0" fmla="*/ 39 w 39"/>
                <a:gd name="T1" fmla="*/ 39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9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5"/>
                    <a:pt x="0" y="23"/>
                    <a:pt x="2" y="43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128962" y="2833884"/>
              <a:ext cx="105965" cy="90488"/>
            </a:xfrm>
            <a:custGeom>
              <a:avLst/>
              <a:gdLst>
                <a:gd name="T0" fmla="*/ 0 w 41"/>
                <a:gd name="T1" fmla="*/ 4 h 35"/>
                <a:gd name="T2" fmla="*/ 41 w 41"/>
                <a:gd name="T3" fmla="*/ 34 h 35"/>
                <a:gd name="T4" fmla="*/ 37 w 41"/>
                <a:gd name="T5" fmla="*/ 0 h 35"/>
                <a:gd name="T6" fmla="*/ 0 w 41"/>
                <a:gd name="T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5">
                  <a:moveTo>
                    <a:pt x="0" y="4"/>
                  </a:moveTo>
                  <a:cubicBezTo>
                    <a:pt x="5" y="22"/>
                    <a:pt x="22" y="35"/>
                    <a:pt x="41" y="34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979885" y="2713631"/>
              <a:ext cx="50006" cy="91679"/>
            </a:xfrm>
            <a:custGeom>
              <a:avLst/>
              <a:gdLst>
                <a:gd name="T0" fmla="*/ 19 w 19"/>
                <a:gd name="T1" fmla="*/ 30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2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9 w 19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9" y="30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1032271" y="2679103"/>
              <a:ext cx="51197" cy="121444"/>
            </a:xfrm>
            <a:custGeom>
              <a:avLst/>
              <a:gdLst>
                <a:gd name="T0" fmla="*/ 20 w 20"/>
                <a:gd name="T1" fmla="*/ 40 h 47"/>
                <a:gd name="T2" fmla="*/ 16 w 20"/>
                <a:gd name="T3" fmla="*/ 46 h 47"/>
                <a:gd name="T4" fmla="*/ 10 w 20"/>
                <a:gd name="T5" fmla="*/ 46 h 47"/>
                <a:gd name="T6" fmla="*/ 5 w 20"/>
                <a:gd name="T7" fmla="*/ 42 h 47"/>
                <a:gd name="T8" fmla="*/ 0 w 20"/>
                <a:gd name="T9" fmla="*/ 7 h 47"/>
                <a:gd name="T10" fmla="*/ 5 w 20"/>
                <a:gd name="T11" fmla="*/ 1 h 47"/>
                <a:gd name="T12" fmla="*/ 10 w 20"/>
                <a:gd name="T13" fmla="*/ 1 h 47"/>
                <a:gd name="T14" fmla="*/ 16 w 20"/>
                <a:gd name="T15" fmla="*/ 5 h 47"/>
                <a:gd name="T16" fmla="*/ 20 w 20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7">
                  <a:moveTo>
                    <a:pt x="20" y="40"/>
                  </a:moveTo>
                  <a:cubicBezTo>
                    <a:pt x="20" y="43"/>
                    <a:pt x="18" y="45"/>
                    <a:pt x="16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7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1083469" y="2641003"/>
              <a:ext cx="55959" cy="152400"/>
            </a:xfrm>
            <a:custGeom>
              <a:avLst/>
              <a:gdLst>
                <a:gd name="T0" fmla="*/ 22 w 22"/>
                <a:gd name="T1" fmla="*/ 52 h 59"/>
                <a:gd name="T2" fmla="*/ 17 w 22"/>
                <a:gd name="T3" fmla="*/ 58 h 59"/>
                <a:gd name="T4" fmla="*/ 12 w 22"/>
                <a:gd name="T5" fmla="*/ 59 h 59"/>
                <a:gd name="T6" fmla="*/ 6 w 22"/>
                <a:gd name="T7" fmla="*/ 54 h 59"/>
                <a:gd name="T8" fmla="*/ 1 w 22"/>
                <a:gd name="T9" fmla="*/ 7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5 h 59"/>
                <a:gd name="T16" fmla="*/ 22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2" y="52"/>
                  </a:moveTo>
                  <a:cubicBezTo>
                    <a:pt x="22" y="55"/>
                    <a:pt x="20" y="58"/>
                    <a:pt x="17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2" y="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983456" y="2798165"/>
              <a:ext cx="223838" cy="61913"/>
            </a:xfrm>
            <a:custGeom>
              <a:avLst/>
              <a:gdLst>
                <a:gd name="T0" fmla="*/ 7 w 87"/>
                <a:gd name="T1" fmla="*/ 23 h 24"/>
                <a:gd name="T2" fmla="*/ 1 w 87"/>
                <a:gd name="T3" fmla="*/ 19 h 24"/>
                <a:gd name="T4" fmla="*/ 1 w 87"/>
                <a:gd name="T5" fmla="*/ 15 h 24"/>
                <a:gd name="T6" fmla="*/ 5 w 87"/>
                <a:gd name="T7" fmla="*/ 9 h 24"/>
                <a:gd name="T8" fmla="*/ 81 w 87"/>
                <a:gd name="T9" fmla="*/ 0 h 24"/>
                <a:gd name="T10" fmla="*/ 86 w 87"/>
                <a:gd name="T11" fmla="*/ 4 h 24"/>
                <a:gd name="T12" fmla="*/ 87 w 87"/>
                <a:gd name="T13" fmla="*/ 9 h 24"/>
                <a:gd name="T14" fmla="*/ 83 w 87"/>
                <a:gd name="T15" fmla="*/ 14 h 24"/>
                <a:gd name="T16" fmla="*/ 7 w 87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4">
                  <a:moveTo>
                    <a:pt x="7" y="23"/>
                  </a:moveTo>
                  <a:cubicBezTo>
                    <a:pt x="4" y="24"/>
                    <a:pt x="1" y="22"/>
                    <a:pt x="1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2" y="10"/>
                    <a:pt x="5" y="9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1"/>
                    <a:pt x="85" y="14"/>
                    <a:pt x="83" y="14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1139428" y="2667197"/>
              <a:ext cx="52388" cy="1178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1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3323035" y="1682550"/>
              <a:ext cx="48815" cy="92869"/>
            </a:xfrm>
            <a:custGeom>
              <a:avLst/>
              <a:gdLst>
                <a:gd name="T0" fmla="*/ 18 w 19"/>
                <a:gd name="T1" fmla="*/ 29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1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8 w 19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8" y="29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1"/>
                    <a:pt x="15" y="4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3374230" y="1649212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3425428" y="1611113"/>
              <a:ext cx="57150" cy="151210"/>
            </a:xfrm>
            <a:custGeom>
              <a:avLst/>
              <a:gdLst>
                <a:gd name="T0" fmla="*/ 21 w 22"/>
                <a:gd name="T1" fmla="*/ 52 h 59"/>
                <a:gd name="T2" fmla="*/ 17 w 22"/>
                <a:gd name="T3" fmla="*/ 58 h 59"/>
                <a:gd name="T4" fmla="*/ 12 w 22"/>
                <a:gd name="T5" fmla="*/ 58 h 59"/>
                <a:gd name="T6" fmla="*/ 6 w 22"/>
                <a:gd name="T7" fmla="*/ 54 h 59"/>
                <a:gd name="T8" fmla="*/ 0 w 22"/>
                <a:gd name="T9" fmla="*/ 6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4 h 59"/>
                <a:gd name="T16" fmla="*/ 21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1" y="52"/>
                  </a:moveTo>
                  <a:cubicBezTo>
                    <a:pt x="22" y="55"/>
                    <a:pt x="20" y="57"/>
                    <a:pt x="17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3325415" y="1765894"/>
              <a:ext cx="223838" cy="64294"/>
            </a:xfrm>
            <a:custGeom>
              <a:avLst/>
              <a:gdLst>
                <a:gd name="T0" fmla="*/ 6 w 87"/>
                <a:gd name="T1" fmla="*/ 24 h 25"/>
                <a:gd name="T2" fmla="*/ 1 w 87"/>
                <a:gd name="T3" fmla="*/ 20 h 25"/>
                <a:gd name="T4" fmla="*/ 0 w 87"/>
                <a:gd name="T5" fmla="*/ 16 h 25"/>
                <a:gd name="T6" fmla="*/ 5 w 87"/>
                <a:gd name="T7" fmla="*/ 10 h 25"/>
                <a:gd name="T8" fmla="*/ 81 w 87"/>
                <a:gd name="T9" fmla="*/ 1 h 25"/>
                <a:gd name="T10" fmla="*/ 86 w 87"/>
                <a:gd name="T11" fmla="*/ 5 h 25"/>
                <a:gd name="T12" fmla="*/ 87 w 87"/>
                <a:gd name="T13" fmla="*/ 9 h 25"/>
                <a:gd name="T14" fmla="*/ 82 w 87"/>
                <a:gd name="T15" fmla="*/ 15 h 25"/>
                <a:gd name="T16" fmla="*/ 6 w 87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5">
                  <a:moveTo>
                    <a:pt x="6" y="24"/>
                  </a:moveTo>
                  <a:cubicBezTo>
                    <a:pt x="4" y="25"/>
                    <a:pt x="1" y="23"/>
                    <a:pt x="1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3" y="0"/>
                    <a:pt x="86" y="2"/>
                    <a:pt x="86" y="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2"/>
                    <a:pt x="85" y="14"/>
                    <a:pt x="82" y="15"/>
                  </a:cubicBezTo>
                  <a:lnTo>
                    <a:pt x="6" y="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482578" y="1636115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4 w 20"/>
                <a:gd name="T7" fmla="*/ 42 h 46"/>
                <a:gd name="T8" fmla="*/ 0 w 20"/>
                <a:gd name="T9" fmla="*/ 6 h 46"/>
                <a:gd name="T10" fmla="*/ 4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2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4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534590" y="2182613"/>
              <a:ext cx="41672" cy="57150"/>
            </a:xfrm>
            <a:custGeom>
              <a:avLst/>
              <a:gdLst>
                <a:gd name="T0" fmla="*/ 16 w 16"/>
                <a:gd name="T1" fmla="*/ 16 h 22"/>
                <a:gd name="T2" fmla="*/ 12 w 16"/>
                <a:gd name="T3" fmla="*/ 21 h 22"/>
                <a:gd name="T4" fmla="*/ 7 w 16"/>
                <a:gd name="T5" fmla="*/ 22 h 22"/>
                <a:gd name="T6" fmla="*/ 1 w 16"/>
                <a:gd name="T7" fmla="*/ 18 h 22"/>
                <a:gd name="T8" fmla="*/ 0 w 16"/>
                <a:gd name="T9" fmla="*/ 6 h 22"/>
                <a:gd name="T10" fmla="*/ 4 w 16"/>
                <a:gd name="T11" fmla="*/ 1 h 22"/>
                <a:gd name="T12" fmla="*/ 9 w 16"/>
                <a:gd name="T13" fmla="*/ 0 h 22"/>
                <a:gd name="T14" fmla="*/ 15 w 16"/>
                <a:gd name="T15" fmla="*/ 4 h 22"/>
                <a:gd name="T16" fmla="*/ 16 w 16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4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2" y="20"/>
                    <a:pt x="1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584597" y="2144513"/>
              <a:ext cx="45244" cy="86916"/>
            </a:xfrm>
            <a:custGeom>
              <a:avLst/>
              <a:gdLst>
                <a:gd name="T0" fmla="*/ 18 w 18"/>
                <a:gd name="T1" fmla="*/ 28 h 34"/>
                <a:gd name="T2" fmla="*/ 14 w 18"/>
                <a:gd name="T3" fmla="*/ 34 h 34"/>
                <a:gd name="T4" fmla="*/ 9 w 18"/>
                <a:gd name="T5" fmla="*/ 34 h 34"/>
                <a:gd name="T6" fmla="*/ 3 w 18"/>
                <a:gd name="T7" fmla="*/ 30 h 34"/>
                <a:gd name="T8" fmla="*/ 0 w 18"/>
                <a:gd name="T9" fmla="*/ 7 h 34"/>
                <a:gd name="T10" fmla="*/ 5 w 18"/>
                <a:gd name="T11" fmla="*/ 1 h 34"/>
                <a:gd name="T12" fmla="*/ 10 w 18"/>
                <a:gd name="T13" fmla="*/ 1 h 34"/>
                <a:gd name="T14" fmla="*/ 15 w 18"/>
                <a:gd name="T15" fmla="*/ 5 h 34"/>
                <a:gd name="T16" fmla="*/ 18 w 18"/>
                <a:gd name="T1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8"/>
                  </a:moveTo>
                  <a:cubicBezTo>
                    <a:pt x="18" y="31"/>
                    <a:pt x="16" y="33"/>
                    <a:pt x="14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6" y="34"/>
                    <a:pt x="4" y="33"/>
                    <a:pt x="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629840" y="2109985"/>
              <a:ext cx="52388" cy="116681"/>
            </a:xfrm>
            <a:custGeom>
              <a:avLst/>
              <a:gdLst>
                <a:gd name="T0" fmla="*/ 19 w 20"/>
                <a:gd name="T1" fmla="*/ 39 h 45"/>
                <a:gd name="T2" fmla="*/ 15 w 20"/>
                <a:gd name="T3" fmla="*/ 44 h 45"/>
                <a:gd name="T4" fmla="*/ 10 w 20"/>
                <a:gd name="T5" fmla="*/ 45 h 45"/>
                <a:gd name="T6" fmla="*/ 5 w 20"/>
                <a:gd name="T7" fmla="*/ 41 h 45"/>
                <a:gd name="T8" fmla="*/ 1 w 20"/>
                <a:gd name="T9" fmla="*/ 7 h 45"/>
                <a:gd name="T10" fmla="*/ 5 w 20"/>
                <a:gd name="T11" fmla="*/ 1 h 45"/>
                <a:gd name="T12" fmla="*/ 10 w 20"/>
                <a:gd name="T13" fmla="*/ 1 h 45"/>
                <a:gd name="T14" fmla="*/ 15 w 20"/>
                <a:gd name="T15" fmla="*/ 5 h 45"/>
                <a:gd name="T16" fmla="*/ 19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19" y="39"/>
                  </a:moveTo>
                  <a:cubicBezTo>
                    <a:pt x="20" y="41"/>
                    <a:pt x="18" y="44"/>
                    <a:pt x="15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45"/>
                    <a:pt x="5" y="43"/>
                    <a:pt x="5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1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527447" y="2074266"/>
              <a:ext cx="110728" cy="97631"/>
            </a:xfrm>
            <a:custGeom>
              <a:avLst/>
              <a:gdLst>
                <a:gd name="T0" fmla="*/ 2 w 43"/>
                <a:gd name="T1" fmla="*/ 38 h 38"/>
                <a:gd name="T2" fmla="*/ 1 w 43"/>
                <a:gd name="T3" fmla="*/ 38 h 38"/>
                <a:gd name="T4" fmla="*/ 0 w 43"/>
                <a:gd name="T5" fmla="*/ 35 h 38"/>
                <a:gd name="T6" fmla="*/ 13 w 43"/>
                <a:gd name="T7" fmla="*/ 19 h 38"/>
                <a:gd name="T8" fmla="*/ 14 w 43"/>
                <a:gd name="T9" fmla="*/ 18 h 38"/>
                <a:gd name="T10" fmla="*/ 26 w 43"/>
                <a:gd name="T11" fmla="*/ 17 h 38"/>
                <a:gd name="T12" fmla="*/ 39 w 43"/>
                <a:gd name="T13" fmla="*/ 1 h 38"/>
                <a:gd name="T14" fmla="*/ 42 w 43"/>
                <a:gd name="T15" fmla="*/ 1 h 38"/>
                <a:gd name="T16" fmla="*/ 42 w 43"/>
                <a:gd name="T17" fmla="*/ 4 h 38"/>
                <a:gd name="T18" fmla="*/ 29 w 43"/>
                <a:gd name="T19" fmla="*/ 20 h 38"/>
                <a:gd name="T20" fmla="*/ 28 w 43"/>
                <a:gd name="T21" fmla="*/ 21 h 38"/>
                <a:gd name="T22" fmla="*/ 15 w 43"/>
                <a:gd name="T23" fmla="*/ 22 h 38"/>
                <a:gd name="T24" fmla="*/ 3 w 43"/>
                <a:gd name="T25" fmla="*/ 37 h 38"/>
                <a:gd name="T26" fmla="*/ 2 w 43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8">
                  <a:moveTo>
                    <a:pt x="2" y="38"/>
                  </a:move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3" y="2"/>
                    <a:pt x="43" y="3"/>
                    <a:pt x="42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2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467916" y="2087363"/>
              <a:ext cx="239315" cy="208360"/>
            </a:xfrm>
            <a:custGeom>
              <a:avLst/>
              <a:gdLst>
                <a:gd name="T0" fmla="*/ 86 w 93"/>
                <a:gd name="T1" fmla="*/ 59 h 81"/>
                <a:gd name="T2" fmla="*/ 23 w 93"/>
                <a:gd name="T3" fmla="*/ 66 h 81"/>
                <a:gd name="T4" fmla="*/ 15 w 93"/>
                <a:gd name="T5" fmla="*/ 4 h 81"/>
                <a:gd name="T6" fmla="*/ 10 w 93"/>
                <a:gd name="T7" fmla="*/ 0 h 81"/>
                <a:gd name="T8" fmla="*/ 5 w 93"/>
                <a:gd name="T9" fmla="*/ 1 h 81"/>
                <a:gd name="T10" fmla="*/ 1 w 93"/>
                <a:gd name="T11" fmla="*/ 6 h 81"/>
                <a:gd name="T12" fmla="*/ 9 w 93"/>
                <a:gd name="T13" fmla="*/ 73 h 81"/>
                <a:gd name="T14" fmla="*/ 9 w 93"/>
                <a:gd name="T15" fmla="*/ 77 h 81"/>
                <a:gd name="T16" fmla="*/ 10 w 93"/>
                <a:gd name="T17" fmla="*/ 79 h 81"/>
                <a:gd name="T18" fmla="*/ 15 w 93"/>
                <a:gd name="T19" fmla="*/ 81 h 81"/>
                <a:gd name="T20" fmla="*/ 15 w 93"/>
                <a:gd name="T21" fmla="*/ 81 h 81"/>
                <a:gd name="T22" fmla="*/ 20 w 93"/>
                <a:gd name="T23" fmla="*/ 81 h 81"/>
                <a:gd name="T24" fmla="*/ 88 w 93"/>
                <a:gd name="T25" fmla="*/ 72 h 81"/>
                <a:gd name="T26" fmla="*/ 92 w 93"/>
                <a:gd name="T27" fmla="*/ 67 h 81"/>
                <a:gd name="T28" fmla="*/ 92 w 93"/>
                <a:gd name="T29" fmla="*/ 63 h 81"/>
                <a:gd name="T30" fmla="*/ 86 w 93"/>
                <a:gd name="T31" fmla="*/ 59 h 81"/>
                <a:gd name="T32" fmla="*/ 9 w 93"/>
                <a:gd name="T33" fmla="*/ 9 h 81"/>
                <a:gd name="T34" fmla="*/ 12 w 93"/>
                <a:gd name="T35" fmla="*/ 12 h 81"/>
                <a:gd name="T36" fmla="*/ 9 w 93"/>
                <a:gd name="T37" fmla="*/ 16 h 81"/>
                <a:gd name="T38" fmla="*/ 6 w 93"/>
                <a:gd name="T39" fmla="*/ 13 h 81"/>
                <a:gd name="T40" fmla="*/ 9 w 93"/>
                <a:gd name="T41" fmla="*/ 9 h 81"/>
                <a:gd name="T42" fmla="*/ 11 w 93"/>
                <a:gd name="T43" fmla="*/ 31 h 81"/>
                <a:gd name="T44" fmla="*/ 15 w 93"/>
                <a:gd name="T45" fmla="*/ 34 h 81"/>
                <a:gd name="T46" fmla="*/ 12 w 93"/>
                <a:gd name="T47" fmla="*/ 38 h 81"/>
                <a:gd name="T48" fmla="*/ 8 w 93"/>
                <a:gd name="T49" fmla="*/ 35 h 81"/>
                <a:gd name="T50" fmla="*/ 11 w 93"/>
                <a:gd name="T51" fmla="*/ 31 h 81"/>
                <a:gd name="T52" fmla="*/ 14 w 93"/>
                <a:gd name="T53" fmla="*/ 53 h 81"/>
                <a:gd name="T54" fmla="*/ 18 w 93"/>
                <a:gd name="T55" fmla="*/ 56 h 81"/>
                <a:gd name="T56" fmla="*/ 15 w 93"/>
                <a:gd name="T57" fmla="*/ 60 h 81"/>
                <a:gd name="T58" fmla="*/ 11 w 93"/>
                <a:gd name="T59" fmla="*/ 57 h 81"/>
                <a:gd name="T60" fmla="*/ 14 w 93"/>
                <a:gd name="T61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1">
                  <a:moveTo>
                    <a:pt x="86" y="59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3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1" y="80"/>
                    <a:pt x="13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1" y="72"/>
                    <a:pt x="93" y="69"/>
                    <a:pt x="92" y="67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9" y="9"/>
                  </a:moveTo>
                  <a:cubicBezTo>
                    <a:pt x="11" y="9"/>
                    <a:pt x="12" y="11"/>
                    <a:pt x="12" y="12"/>
                  </a:cubicBezTo>
                  <a:cubicBezTo>
                    <a:pt x="13" y="14"/>
                    <a:pt x="11" y="16"/>
                    <a:pt x="9" y="16"/>
                  </a:cubicBezTo>
                  <a:cubicBezTo>
                    <a:pt x="7" y="17"/>
                    <a:pt x="6" y="15"/>
                    <a:pt x="6" y="13"/>
                  </a:cubicBezTo>
                  <a:cubicBezTo>
                    <a:pt x="5" y="11"/>
                    <a:pt x="7" y="10"/>
                    <a:pt x="9" y="9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8" y="54"/>
                    <a:pt x="18" y="56"/>
                  </a:cubicBez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2094309" y="2164753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1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2146697" y="2129034"/>
              <a:ext cx="46434" cy="8691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3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2193131" y="2094506"/>
              <a:ext cx="48815" cy="11430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9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3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2087165" y="2056407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9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29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37"/>
            <p:cNvSpPr>
              <a:spLocks noEditPoints="1"/>
            </p:cNvSpPr>
            <p:nvPr/>
          </p:nvSpPr>
          <p:spPr bwMode="auto">
            <a:xfrm>
              <a:off x="2030015" y="2069503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2869406" y="1987350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0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2920603" y="1950441"/>
              <a:ext cx="46434" cy="8810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2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2967037" y="1917103"/>
              <a:ext cx="48815" cy="11311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10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2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2862262" y="1879003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8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30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Freeform 42"/>
            <p:cNvSpPr>
              <a:spLocks noEditPoints="1"/>
            </p:cNvSpPr>
            <p:nvPr/>
          </p:nvSpPr>
          <p:spPr bwMode="auto">
            <a:xfrm>
              <a:off x="2805112" y="1892100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5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1 h 82"/>
                <a:gd name="T20" fmla="*/ 14 w 92"/>
                <a:gd name="T21" fmla="*/ 81 h 82"/>
                <a:gd name="T22" fmla="*/ 20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1 h 82"/>
                <a:gd name="T44" fmla="*/ 15 w 92"/>
                <a:gd name="T45" fmla="*/ 35 h 82"/>
                <a:gd name="T46" fmla="*/ 12 w 92"/>
                <a:gd name="T47" fmla="*/ 38 h 82"/>
                <a:gd name="T48" fmla="*/ 8 w 92"/>
                <a:gd name="T49" fmla="*/ 35 h 82"/>
                <a:gd name="T50" fmla="*/ 11 w 92"/>
                <a:gd name="T51" fmla="*/ 31 h 82"/>
                <a:gd name="T52" fmla="*/ 14 w 92"/>
                <a:gd name="T53" fmla="*/ 53 h 82"/>
                <a:gd name="T54" fmla="*/ 18 w 92"/>
                <a:gd name="T55" fmla="*/ 56 h 82"/>
                <a:gd name="T56" fmla="*/ 14 w 92"/>
                <a:gd name="T57" fmla="*/ 60 h 82"/>
                <a:gd name="T58" fmla="*/ 11 w 92"/>
                <a:gd name="T59" fmla="*/ 57 h 82"/>
                <a:gd name="T60" fmla="*/ 14 w 92"/>
                <a:gd name="T61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7" y="55"/>
                    <a:pt x="18" y="56"/>
                  </a:cubicBezTo>
                  <a:cubicBezTo>
                    <a:pt x="18" y="58"/>
                    <a:pt x="16" y="60"/>
                    <a:pt x="14" y="60"/>
                  </a:cubicBezTo>
                  <a:cubicBezTo>
                    <a:pt x="13" y="61"/>
                    <a:pt x="11" y="59"/>
                    <a:pt x="11" y="57"/>
                  </a:cubicBezTo>
                  <a:cubicBezTo>
                    <a:pt x="10" y="55"/>
                    <a:pt x="12" y="54"/>
                    <a:pt x="14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Freeform 43"/>
            <p:cNvSpPr>
              <a:spLocks noEditPoints="1"/>
            </p:cNvSpPr>
            <p:nvPr/>
          </p:nvSpPr>
          <p:spPr bwMode="auto">
            <a:xfrm>
              <a:off x="388144" y="2517178"/>
              <a:ext cx="234553" cy="201216"/>
            </a:xfrm>
            <a:custGeom>
              <a:avLst/>
              <a:gdLst>
                <a:gd name="T0" fmla="*/ 72 w 91"/>
                <a:gd name="T1" fmla="*/ 11 h 78"/>
                <a:gd name="T2" fmla="*/ 72 w 91"/>
                <a:gd name="T3" fmla="*/ 11 h 78"/>
                <a:gd name="T4" fmla="*/ 70 w 91"/>
                <a:gd name="T5" fmla="*/ 9 h 78"/>
                <a:gd name="T6" fmla="*/ 62 w 91"/>
                <a:gd name="T7" fmla="*/ 10 h 78"/>
                <a:gd name="T8" fmla="*/ 61 w 91"/>
                <a:gd name="T9" fmla="*/ 12 h 78"/>
                <a:gd name="T10" fmla="*/ 56 w 91"/>
                <a:gd name="T11" fmla="*/ 12 h 78"/>
                <a:gd name="T12" fmla="*/ 56 w 91"/>
                <a:gd name="T13" fmla="*/ 7 h 78"/>
                <a:gd name="T14" fmla="*/ 44 w 91"/>
                <a:gd name="T15" fmla="*/ 1 h 78"/>
                <a:gd name="T16" fmla="*/ 37 w 91"/>
                <a:gd name="T17" fmla="*/ 2 h 78"/>
                <a:gd name="T18" fmla="*/ 27 w 91"/>
                <a:gd name="T19" fmla="*/ 11 h 78"/>
                <a:gd name="T20" fmla="*/ 28 w 91"/>
                <a:gd name="T21" fmla="*/ 16 h 78"/>
                <a:gd name="T22" fmla="*/ 23 w 91"/>
                <a:gd name="T23" fmla="*/ 16 h 78"/>
                <a:gd name="T24" fmla="*/ 21 w 91"/>
                <a:gd name="T25" fmla="*/ 15 h 78"/>
                <a:gd name="T26" fmla="*/ 14 w 91"/>
                <a:gd name="T27" fmla="*/ 16 h 78"/>
                <a:gd name="T28" fmla="*/ 12 w 91"/>
                <a:gd name="T29" fmla="*/ 18 h 78"/>
                <a:gd name="T30" fmla="*/ 12 w 91"/>
                <a:gd name="T31" fmla="*/ 18 h 78"/>
                <a:gd name="T32" fmla="*/ 1 w 91"/>
                <a:gd name="T33" fmla="*/ 35 h 78"/>
                <a:gd name="T34" fmla="*/ 4 w 91"/>
                <a:gd name="T35" fmla="*/ 63 h 78"/>
                <a:gd name="T36" fmla="*/ 21 w 91"/>
                <a:gd name="T37" fmla="*/ 77 h 78"/>
                <a:gd name="T38" fmla="*/ 77 w 91"/>
                <a:gd name="T39" fmla="*/ 70 h 78"/>
                <a:gd name="T40" fmla="*/ 90 w 91"/>
                <a:gd name="T41" fmla="*/ 53 h 78"/>
                <a:gd name="T42" fmla="*/ 86 w 91"/>
                <a:gd name="T43" fmla="*/ 24 h 78"/>
                <a:gd name="T44" fmla="*/ 72 w 91"/>
                <a:gd name="T45" fmla="*/ 11 h 78"/>
                <a:gd name="T46" fmla="*/ 32 w 91"/>
                <a:gd name="T47" fmla="*/ 10 h 78"/>
                <a:gd name="T48" fmla="*/ 37 w 91"/>
                <a:gd name="T49" fmla="*/ 7 h 78"/>
                <a:gd name="T50" fmla="*/ 45 w 91"/>
                <a:gd name="T51" fmla="*/ 6 h 78"/>
                <a:gd name="T52" fmla="*/ 51 w 91"/>
                <a:gd name="T53" fmla="*/ 8 h 78"/>
                <a:gd name="T54" fmla="*/ 51 w 91"/>
                <a:gd name="T55" fmla="*/ 13 h 78"/>
                <a:gd name="T56" fmla="*/ 33 w 91"/>
                <a:gd name="T57" fmla="*/ 15 h 78"/>
                <a:gd name="T58" fmla="*/ 32 w 91"/>
                <a:gd name="T59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78">
                  <a:moveTo>
                    <a:pt x="72" y="11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2" y="10"/>
                    <a:pt x="71" y="9"/>
                    <a:pt x="70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1"/>
                    <a:pt x="50" y="0"/>
                    <a:pt x="44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2"/>
                    <a:pt x="26" y="5"/>
                    <a:pt x="27" y="1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7"/>
                    <a:pt x="1" y="35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72"/>
                    <a:pt x="13" y="78"/>
                    <a:pt x="21" y="77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5" y="69"/>
                    <a:pt x="91" y="61"/>
                    <a:pt x="90" y="5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17"/>
                    <a:pt x="79" y="11"/>
                    <a:pt x="7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8"/>
                    <a:pt x="37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0" y="5"/>
                    <a:pt x="50" y="7"/>
                    <a:pt x="51" y="8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33" y="15"/>
                    <a:pt x="33" y="15"/>
                    <a:pt x="33" y="15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44"/>
            <p:cNvSpPr>
              <a:spLocks noEditPoints="1"/>
            </p:cNvSpPr>
            <p:nvPr/>
          </p:nvSpPr>
          <p:spPr bwMode="auto">
            <a:xfrm>
              <a:off x="1721644" y="2151656"/>
              <a:ext cx="164306" cy="139304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3261122" y="190400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9 w 63"/>
                <a:gd name="T5" fmla="*/ 6 h 54"/>
                <a:gd name="T6" fmla="*/ 43 w 63"/>
                <a:gd name="T7" fmla="*/ 6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6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4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1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3"/>
                    <a:pt x="0" y="18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9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7"/>
                    <a:pt x="63" y="42"/>
                    <a:pt x="63" y="3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11"/>
                    <a:pt x="55" y="7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Freeform 46"/>
            <p:cNvSpPr>
              <a:spLocks noEditPoints="1"/>
            </p:cNvSpPr>
            <p:nvPr/>
          </p:nvSpPr>
          <p:spPr bwMode="auto">
            <a:xfrm>
              <a:off x="3208735" y="1458712"/>
              <a:ext cx="16311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3" y="3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Freeform 47"/>
            <p:cNvSpPr>
              <a:spLocks noEditPoints="1"/>
            </p:cNvSpPr>
            <p:nvPr/>
          </p:nvSpPr>
          <p:spPr bwMode="auto">
            <a:xfrm>
              <a:off x="3476624" y="274339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5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9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0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2 w 63"/>
                <a:gd name="T41" fmla="*/ 37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5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2" y="3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48"/>
            <p:cNvSpPr>
              <a:spLocks noEditPoints="1"/>
            </p:cNvSpPr>
            <p:nvPr/>
          </p:nvSpPr>
          <p:spPr bwMode="auto">
            <a:xfrm>
              <a:off x="717947" y="1976634"/>
              <a:ext cx="182165" cy="244079"/>
            </a:xfrm>
            <a:custGeom>
              <a:avLst/>
              <a:gdLst>
                <a:gd name="T0" fmla="*/ 45 w 71"/>
                <a:gd name="T1" fmla="*/ 1 h 95"/>
                <a:gd name="T2" fmla="*/ 15 w 71"/>
                <a:gd name="T3" fmla="*/ 5 h 95"/>
                <a:gd name="T4" fmla="*/ 1 w 71"/>
                <a:gd name="T5" fmla="*/ 22 h 95"/>
                <a:gd name="T6" fmla="*/ 8 w 71"/>
                <a:gd name="T7" fmla="*/ 80 h 95"/>
                <a:gd name="T8" fmla="*/ 26 w 71"/>
                <a:gd name="T9" fmla="*/ 94 h 95"/>
                <a:gd name="T10" fmla="*/ 56 w 71"/>
                <a:gd name="T11" fmla="*/ 90 h 95"/>
                <a:gd name="T12" fmla="*/ 70 w 71"/>
                <a:gd name="T13" fmla="*/ 72 h 95"/>
                <a:gd name="T14" fmla="*/ 63 w 71"/>
                <a:gd name="T15" fmla="*/ 15 h 95"/>
                <a:gd name="T16" fmla="*/ 45 w 71"/>
                <a:gd name="T17" fmla="*/ 1 h 95"/>
                <a:gd name="T18" fmla="*/ 45 w 71"/>
                <a:gd name="T19" fmla="*/ 84 h 95"/>
                <a:gd name="T20" fmla="*/ 44 w 71"/>
                <a:gd name="T21" fmla="*/ 86 h 95"/>
                <a:gd name="T22" fmla="*/ 37 w 71"/>
                <a:gd name="T23" fmla="*/ 86 h 95"/>
                <a:gd name="T24" fmla="*/ 36 w 71"/>
                <a:gd name="T25" fmla="*/ 85 h 95"/>
                <a:gd name="T26" fmla="*/ 35 w 71"/>
                <a:gd name="T27" fmla="*/ 81 h 95"/>
                <a:gd name="T28" fmla="*/ 36 w 71"/>
                <a:gd name="T29" fmla="*/ 79 h 95"/>
                <a:gd name="T30" fmla="*/ 43 w 71"/>
                <a:gd name="T31" fmla="*/ 79 h 95"/>
                <a:gd name="T32" fmla="*/ 44 w 71"/>
                <a:gd name="T33" fmla="*/ 80 h 95"/>
                <a:gd name="T34" fmla="*/ 45 w 71"/>
                <a:gd name="T35" fmla="*/ 84 h 95"/>
                <a:gd name="T36" fmla="*/ 61 w 71"/>
                <a:gd name="T37" fmla="*/ 60 h 95"/>
                <a:gd name="T38" fmla="*/ 53 w 71"/>
                <a:gd name="T39" fmla="*/ 70 h 95"/>
                <a:gd name="T40" fmla="*/ 25 w 71"/>
                <a:gd name="T41" fmla="*/ 74 h 95"/>
                <a:gd name="T42" fmla="*/ 14 w 71"/>
                <a:gd name="T43" fmla="*/ 65 h 95"/>
                <a:gd name="T44" fmla="*/ 9 w 71"/>
                <a:gd name="T45" fmla="*/ 23 h 95"/>
                <a:gd name="T46" fmla="*/ 17 w 71"/>
                <a:gd name="T47" fmla="*/ 12 h 95"/>
                <a:gd name="T48" fmla="*/ 45 w 71"/>
                <a:gd name="T49" fmla="*/ 9 h 95"/>
                <a:gd name="T50" fmla="*/ 55 w 71"/>
                <a:gd name="T51" fmla="*/ 17 h 95"/>
                <a:gd name="T52" fmla="*/ 61 w 71"/>
                <a:gd name="T5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95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9" y="88"/>
                    <a:pt x="17" y="95"/>
                    <a:pt x="26" y="94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5" y="89"/>
                    <a:pt x="71" y="81"/>
                    <a:pt x="70" y="72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45" y="84"/>
                  </a:moveTo>
                  <a:cubicBezTo>
                    <a:pt x="45" y="85"/>
                    <a:pt x="44" y="86"/>
                    <a:pt x="44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6" y="87"/>
                    <a:pt x="36" y="86"/>
                    <a:pt x="36" y="85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0"/>
                    <a:pt x="36" y="80"/>
                    <a:pt x="3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4" y="79"/>
                    <a:pt x="44" y="80"/>
                  </a:cubicBezTo>
                  <a:lnTo>
                    <a:pt x="45" y="84"/>
                  </a:lnTo>
                  <a:close/>
                  <a:moveTo>
                    <a:pt x="61" y="60"/>
                  </a:moveTo>
                  <a:cubicBezTo>
                    <a:pt x="61" y="65"/>
                    <a:pt x="58" y="69"/>
                    <a:pt x="53" y="70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0" y="74"/>
                    <a:pt x="15" y="70"/>
                    <a:pt x="14" y="6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18"/>
                    <a:pt x="12" y="13"/>
                    <a:pt x="17" y="12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8"/>
                    <a:pt x="55" y="12"/>
                    <a:pt x="55" y="17"/>
                  </a:cubicBezTo>
                  <a:lnTo>
                    <a:pt x="61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890588" y="1983778"/>
              <a:ext cx="44053" cy="211931"/>
            </a:xfrm>
            <a:custGeom>
              <a:avLst/>
              <a:gdLst>
                <a:gd name="T0" fmla="*/ 4 w 17"/>
                <a:gd name="T1" fmla="*/ 0 h 82"/>
                <a:gd name="T2" fmla="*/ 0 w 17"/>
                <a:gd name="T3" fmla="*/ 4 h 82"/>
                <a:gd name="T4" fmla="*/ 9 w 17"/>
                <a:gd name="T5" fmla="*/ 78 h 82"/>
                <a:gd name="T6" fmla="*/ 14 w 17"/>
                <a:gd name="T7" fmla="*/ 82 h 82"/>
                <a:gd name="T8" fmla="*/ 17 w 17"/>
                <a:gd name="T9" fmla="*/ 78 h 82"/>
                <a:gd name="T10" fmla="*/ 8 w 17"/>
                <a:gd name="T11" fmla="*/ 3 h 82"/>
                <a:gd name="T12" fmla="*/ 4 w 17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2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81"/>
                    <a:pt x="11" y="82"/>
                    <a:pt x="14" y="82"/>
                  </a:cubicBezTo>
                  <a:cubicBezTo>
                    <a:pt x="16" y="82"/>
                    <a:pt x="17" y="80"/>
                    <a:pt x="17" y="7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913209" y="1992113"/>
              <a:ext cx="15478" cy="75010"/>
            </a:xfrm>
            <a:custGeom>
              <a:avLst/>
              <a:gdLst>
                <a:gd name="T0" fmla="*/ 1 w 6"/>
                <a:gd name="T1" fmla="*/ 0 h 29"/>
                <a:gd name="T2" fmla="*/ 0 w 6"/>
                <a:gd name="T3" fmla="*/ 2 h 29"/>
                <a:gd name="T4" fmla="*/ 3 w 6"/>
                <a:gd name="T5" fmla="*/ 27 h 29"/>
                <a:gd name="T6" fmla="*/ 5 w 6"/>
                <a:gd name="T7" fmla="*/ 29 h 29"/>
                <a:gd name="T8" fmla="*/ 6 w 6"/>
                <a:gd name="T9" fmla="*/ 27 h 29"/>
                <a:gd name="T10" fmla="*/ 3 w 6"/>
                <a:gd name="T11" fmla="*/ 1 h 29"/>
                <a:gd name="T12" fmla="*/ 1 w 6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751284" y="2030213"/>
              <a:ext cx="100013" cy="26194"/>
            </a:xfrm>
            <a:custGeom>
              <a:avLst/>
              <a:gdLst>
                <a:gd name="T0" fmla="*/ 39 w 39"/>
                <a:gd name="T1" fmla="*/ 2 h 10"/>
                <a:gd name="T2" fmla="*/ 37 w 39"/>
                <a:gd name="T3" fmla="*/ 6 h 10"/>
                <a:gd name="T4" fmla="*/ 3 w 39"/>
                <a:gd name="T5" fmla="*/ 10 h 10"/>
                <a:gd name="T6" fmla="*/ 0 w 39"/>
                <a:gd name="T7" fmla="*/ 7 h 10"/>
                <a:gd name="T8" fmla="*/ 0 w 39"/>
                <a:gd name="T9" fmla="*/ 7 h 10"/>
                <a:gd name="T10" fmla="*/ 3 w 39"/>
                <a:gd name="T11" fmla="*/ 4 h 10"/>
                <a:gd name="T12" fmla="*/ 36 w 39"/>
                <a:gd name="T13" fmla="*/ 0 h 10"/>
                <a:gd name="T14" fmla="*/ 39 w 3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39" y="2"/>
                  </a:moveTo>
                  <a:cubicBezTo>
                    <a:pt x="39" y="4"/>
                    <a:pt x="38" y="5"/>
                    <a:pt x="37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753665" y="2056407"/>
              <a:ext cx="103584" cy="26194"/>
            </a:xfrm>
            <a:custGeom>
              <a:avLst/>
              <a:gdLst>
                <a:gd name="T0" fmla="*/ 39 w 40"/>
                <a:gd name="T1" fmla="*/ 2 h 10"/>
                <a:gd name="T2" fmla="*/ 37 w 40"/>
                <a:gd name="T3" fmla="*/ 5 h 10"/>
                <a:gd name="T4" fmla="*/ 3 w 40"/>
                <a:gd name="T5" fmla="*/ 10 h 10"/>
                <a:gd name="T6" fmla="*/ 0 w 40"/>
                <a:gd name="T7" fmla="*/ 7 h 10"/>
                <a:gd name="T8" fmla="*/ 0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39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39" y="2"/>
                  </a:moveTo>
                  <a:cubicBezTo>
                    <a:pt x="40" y="4"/>
                    <a:pt x="38" y="5"/>
                    <a:pt x="37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756047" y="2082600"/>
              <a:ext cx="103584" cy="25004"/>
            </a:xfrm>
            <a:custGeom>
              <a:avLst/>
              <a:gdLst>
                <a:gd name="T0" fmla="*/ 40 w 40"/>
                <a:gd name="T1" fmla="*/ 2 h 10"/>
                <a:gd name="T2" fmla="*/ 37 w 40"/>
                <a:gd name="T3" fmla="*/ 5 h 10"/>
                <a:gd name="T4" fmla="*/ 4 w 40"/>
                <a:gd name="T5" fmla="*/ 9 h 10"/>
                <a:gd name="T6" fmla="*/ 1 w 40"/>
                <a:gd name="T7" fmla="*/ 7 h 10"/>
                <a:gd name="T8" fmla="*/ 1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40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40" y="2"/>
                  </a:moveTo>
                  <a:cubicBezTo>
                    <a:pt x="40" y="4"/>
                    <a:pt x="39" y="5"/>
                    <a:pt x="37" y="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40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802482" y="2107603"/>
              <a:ext cx="59531" cy="21431"/>
            </a:xfrm>
            <a:custGeom>
              <a:avLst/>
              <a:gdLst>
                <a:gd name="T0" fmla="*/ 23 w 23"/>
                <a:gd name="T1" fmla="*/ 2 h 8"/>
                <a:gd name="T2" fmla="*/ 20 w 23"/>
                <a:gd name="T3" fmla="*/ 5 h 8"/>
                <a:gd name="T4" fmla="*/ 3 w 23"/>
                <a:gd name="T5" fmla="*/ 7 h 8"/>
                <a:gd name="T6" fmla="*/ 0 w 23"/>
                <a:gd name="T7" fmla="*/ 5 h 8"/>
                <a:gd name="T8" fmla="*/ 0 w 23"/>
                <a:gd name="T9" fmla="*/ 5 h 8"/>
                <a:gd name="T10" fmla="*/ 2 w 23"/>
                <a:gd name="T11" fmla="*/ 2 h 8"/>
                <a:gd name="T12" fmla="*/ 20 w 23"/>
                <a:gd name="T13" fmla="*/ 0 h 8"/>
                <a:gd name="T14" fmla="*/ 23 w 2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8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3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55"/>
            <p:cNvSpPr>
              <a:spLocks noEditPoints="1"/>
            </p:cNvSpPr>
            <p:nvPr/>
          </p:nvSpPr>
          <p:spPr bwMode="auto">
            <a:xfrm>
              <a:off x="3059906" y="2087363"/>
              <a:ext cx="172640" cy="232172"/>
            </a:xfrm>
            <a:custGeom>
              <a:avLst/>
              <a:gdLst>
                <a:gd name="T0" fmla="*/ 43 w 67"/>
                <a:gd name="T1" fmla="*/ 1 h 90"/>
                <a:gd name="T2" fmla="*/ 14 w 67"/>
                <a:gd name="T3" fmla="*/ 4 h 90"/>
                <a:gd name="T4" fmla="*/ 1 w 67"/>
                <a:gd name="T5" fmla="*/ 21 h 90"/>
                <a:gd name="T6" fmla="*/ 8 w 67"/>
                <a:gd name="T7" fmla="*/ 76 h 90"/>
                <a:gd name="T8" fmla="*/ 25 w 67"/>
                <a:gd name="T9" fmla="*/ 89 h 90"/>
                <a:gd name="T10" fmla="*/ 53 w 67"/>
                <a:gd name="T11" fmla="*/ 85 h 90"/>
                <a:gd name="T12" fmla="*/ 66 w 67"/>
                <a:gd name="T13" fmla="*/ 68 h 90"/>
                <a:gd name="T14" fmla="*/ 60 w 67"/>
                <a:gd name="T15" fmla="*/ 14 h 90"/>
                <a:gd name="T16" fmla="*/ 43 w 67"/>
                <a:gd name="T17" fmla="*/ 1 h 90"/>
                <a:gd name="T18" fmla="*/ 43 w 67"/>
                <a:gd name="T19" fmla="*/ 80 h 90"/>
                <a:gd name="T20" fmla="*/ 41 w 67"/>
                <a:gd name="T21" fmla="*/ 81 h 90"/>
                <a:gd name="T22" fmla="*/ 35 w 67"/>
                <a:gd name="T23" fmla="*/ 82 h 90"/>
                <a:gd name="T24" fmla="*/ 34 w 67"/>
                <a:gd name="T25" fmla="*/ 81 h 90"/>
                <a:gd name="T26" fmla="*/ 33 w 67"/>
                <a:gd name="T27" fmla="*/ 77 h 90"/>
                <a:gd name="T28" fmla="*/ 35 w 67"/>
                <a:gd name="T29" fmla="*/ 75 h 90"/>
                <a:gd name="T30" fmla="*/ 41 w 67"/>
                <a:gd name="T31" fmla="*/ 75 h 90"/>
                <a:gd name="T32" fmla="*/ 42 w 67"/>
                <a:gd name="T33" fmla="*/ 76 h 90"/>
                <a:gd name="T34" fmla="*/ 43 w 67"/>
                <a:gd name="T35" fmla="*/ 80 h 90"/>
                <a:gd name="T36" fmla="*/ 58 w 67"/>
                <a:gd name="T37" fmla="*/ 57 h 90"/>
                <a:gd name="T38" fmla="*/ 50 w 67"/>
                <a:gd name="T39" fmla="*/ 66 h 90"/>
                <a:gd name="T40" fmla="*/ 23 w 67"/>
                <a:gd name="T41" fmla="*/ 70 h 90"/>
                <a:gd name="T42" fmla="*/ 14 w 67"/>
                <a:gd name="T43" fmla="*/ 62 h 90"/>
                <a:gd name="T44" fmla="*/ 9 w 67"/>
                <a:gd name="T45" fmla="*/ 22 h 90"/>
                <a:gd name="T46" fmla="*/ 16 w 67"/>
                <a:gd name="T47" fmla="*/ 12 h 90"/>
                <a:gd name="T48" fmla="*/ 43 w 67"/>
                <a:gd name="T49" fmla="*/ 8 h 90"/>
                <a:gd name="T50" fmla="*/ 53 w 67"/>
                <a:gd name="T51" fmla="*/ 16 h 90"/>
                <a:gd name="T52" fmla="*/ 58 w 67"/>
                <a:gd name="T53" fmla="*/ 5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90">
                  <a:moveTo>
                    <a:pt x="43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5"/>
                    <a:pt x="0" y="13"/>
                    <a:pt x="1" y="2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84"/>
                    <a:pt x="17" y="90"/>
                    <a:pt x="25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84"/>
                    <a:pt x="67" y="77"/>
                    <a:pt x="66" y="6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9" y="6"/>
                    <a:pt x="51" y="0"/>
                    <a:pt x="43" y="1"/>
                  </a:cubicBezTo>
                  <a:close/>
                  <a:moveTo>
                    <a:pt x="43" y="80"/>
                  </a:moveTo>
                  <a:cubicBezTo>
                    <a:pt x="43" y="81"/>
                    <a:pt x="42" y="81"/>
                    <a:pt x="41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4" y="82"/>
                    <a:pt x="34" y="8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4" y="76"/>
                    <a:pt x="35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2" y="75"/>
                    <a:pt x="42" y="76"/>
                  </a:cubicBezTo>
                  <a:lnTo>
                    <a:pt x="43" y="80"/>
                  </a:lnTo>
                  <a:close/>
                  <a:moveTo>
                    <a:pt x="58" y="57"/>
                  </a:moveTo>
                  <a:cubicBezTo>
                    <a:pt x="58" y="61"/>
                    <a:pt x="55" y="66"/>
                    <a:pt x="50" y="66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19" y="70"/>
                    <a:pt x="14" y="67"/>
                    <a:pt x="14" y="6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17"/>
                    <a:pt x="11" y="12"/>
                    <a:pt x="16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8" y="8"/>
                    <a:pt x="52" y="11"/>
                    <a:pt x="53" y="16"/>
                  </a:cubicBezTo>
                  <a:lnTo>
                    <a:pt x="58" y="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3224212" y="2094506"/>
              <a:ext cx="41672" cy="201216"/>
            </a:xfrm>
            <a:custGeom>
              <a:avLst/>
              <a:gdLst>
                <a:gd name="T0" fmla="*/ 3 w 16"/>
                <a:gd name="T1" fmla="*/ 0 h 78"/>
                <a:gd name="T2" fmla="*/ 0 w 16"/>
                <a:gd name="T3" fmla="*/ 4 h 78"/>
                <a:gd name="T4" fmla="*/ 9 w 16"/>
                <a:gd name="T5" fmla="*/ 74 h 78"/>
                <a:gd name="T6" fmla="*/ 13 w 16"/>
                <a:gd name="T7" fmla="*/ 78 h 78"/>
                <a:gd name="T8" fmla="*/ 16 w 16"/>
                <a:gd name="T9" fmla="*/ 73 h 78"/>
                <a:gd name="T10" fmla="*/ 7 w 16"/>
                <a:gd name="T11" fmla="*/ 3 h 78"/>
                <a:gd name="T12" fmla="*/ 3 w 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6"/>
                    <a:pt x="11" y="78"/>
                    <a:pt x="13" y="78"/>
                  </a:cubicBezTo>
                  <a:cubicBezTo>
                    <a:pt x="15" y="77"/>
                    <a:pt x="16" y="75"/>
                    <a:pt x="16" y="7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3245643" y="2102841"/>
              <a:ext cx="15478" cy="69056"/>
            </a:xfrm>
            <a:custGeom>
              <a:avLst/>
              <a:gdLst>
                <a:gd name="T0" fmla="*/ 1 w 6"/>
                <a:gd name="T1" fmla="*/ 0 h 27"/>
                <a:gd name="T2" fmla="*/ 0 w 6"/>
                <a:gd name="T3" fmla="*/ 1 h 27"/>
                <a:gd name="T4" fmla="*/ 3 w 6"/>
                <a:gd name="T5" fmla="*/ 26 h 27"/>
                <a:gd name="T6" fmla="*/ 5 w 6"/>
                <a:gd name="T7" fmla="*/ 27 h 27"/>
                <a:gd name="T8" fmla="*/ 6 w 6"/>
                <a:gd name="T9" fmla="*/ 25 h 27"/>
                <a:gd name="T10" fmla="*/ 3 w 6"/>
                <a:gd name="T11" fmla="*/ 1 h 27"/>
                <a:gd name="T12" fmla="*/ 1 w 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7"/>
                    <a:pt x="5" y="27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3090862" y="2138559"/>
              <a:ext cx="97631" cy="23813"/>
            </a:xfrm>
            <a:custGeom>
              <a:avLst/>
              <a:gdLst>
                <a:gd name="T0" fmla="*/ 38 w 38"/>
                <a:gd name="T1" fmla="*/ 2 h 9"/>
                <a:gd name="T2" fmla="*/ 35 w 38"/>
                <a:gd name="T3" fmla="*/ 5 h 9"/>
                <a:gd name="T4" fmla="*/ 3 w 38"/>
                <a:gd name="T5" fmla="*/ 9 h 9"/>
                <a:gd name="T6" fmla="*/ 0 w 38"/>
                <a:gd name="T7" fmla="*/ 7 h 9"/>
                <a:gd name="T8" fmla="*/ 0 w 38"/>
                <a:gd name="T9" fmla="*/ 7 h 9"/>
                <a:gd name="T10" fmla="*/ 3 w 38"/>
                <a:gd name="T11" fmla="*/ 4 h 9"/>
                <a:gd name="T12" fmla="*/ 35 w 38"/>
                <a:gd name="T13" fmla="*/ 0 h 9"/>
                <a:gd name="T14" fmla="*/ 38 w 38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4"/>
                    <a:pt x="37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3093244" y="2162371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4 w 38"/>
                <a:gd name="T5" fmla="*/ 9 h 10"/>
                <a:gd name="T6" fmla="*/ 1 w 38"/>
                <a:gd name="T7" fmla="*/ 7 h 10"/>
                <a:gd name="T8" fmla="*/ 1 w 38"/>
                <a:gd name="T9" fmla="*/ 7 h 10"/>
                <a:gd name="T10" fmla="*/ 3 w 38"/>
                <a:gd name="T11" fmla="*/ 4 h 10"/>
                <a:gd name="T12" fmla="*/ 35 w 38"/>
                <a:gd name="T13" fmla="*/ 0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5"/>
                    <a:pt x="35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3099197" y="2187375"/>
              <a:ext cx="95250" cy="23813"/>
            </a:xfrm>
            <a:custGeom>
              <a:avLst/>
              <a:gdLst>
                <a:gd name="T0" fmla="*/ 37 w 37"/>
                <a:gd name="T1" fmla="*/ 2 h 9"/>
                <a:gd name="T2" fmla="*/ 35 w 37"/>
                <a:gd name="T3" fmla="*/ 5 h 9"/>
                <a:gd name="T4" fmla="*/ 3 w 37"/>
                <a:gd name="T5" fmla="*/ 9 h 9"/>
                <a:gd name="T6" fmla="*/ 0 w 37"/>
                <a:gd name="T7" fmla="*/ 7 h 9"/>
                <a:gd name="T8" fmla="*/ 0 w 37"/>
                <a:gd name="T9" fmla="*/ 7 h 9"/>
                <a:gd name="T10" fmla="*/ 2 w 37"/>
                <a:gd name="T11" fmla="*/ 4 h 9"/>
                <a:gd name="T12" fmla="*/ 34 w 37"/>
                <a:gd name="T13" fmla="*/ 0 h 9"/>
                <a:gd name="T14" fmla="*/ 37 w 3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7" y="3"/>
                    <a:pt x="36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1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3139678" y="2211188"/>
              <a:ext cx="57150" cy="20241"/>
            </a:xfrm>
            <a:custGeom>
              <a:avLst/>
              <a:gdLst>
                <a:gd name="T0" fmla="*/ 22 w 22"/>
                <a:gd name="T1" fmla="*/ 2 h 8"/>
                <a:gd name="T2" fmla="*/ 20 w 22"/>
                <a:gd name="T3" fmla="*/ 5 h 8"/>
                <a:gd name="T4" fmla="*/ 3 w 22"/>
                <a:gd name="T5" fmla="*/ 7 h 8"/>
                <a:gd name="T6" fmla="*/ 0 w 22"/>
                <a:gd name="T7" fmla="*/ 5 h 8"/>
                <a:gd name="T8" fmla="*/ 0 w 22"/>
                <a:gd name="T9" fmla="*/ 5 h 8"/>
                <a:gd name="T10" fmla="*/ 2 w 22"/>
                <a:gd name="T11" fmla="*/ 2 h 8"/>
                <a:gd name="T12" fmla="*/ 19 w 22"/>
                <a:gd name="T13" fmla="*/ 0 h 8"/>
                <a:gd name="T14" fmla="*/ 22 w 2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">
                  <a:moveTo>
                    <a:pt x="22" y="2"/>
                  </a:moveTo>
                  <a:cubicBezTo>
                    <a:pt x="22" y="4"/>
                    <a:pt x="21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Freeform 62"/>
            <p:cNvSpPr>
              <a:spLocks noEditPoints="1"/>
            </p:cNvSpPr>
            <p:nvPr/>
          </p:nvSpPr>
          <p:spPr bwMode="auto">
            <a:xfrm>
              <a:off x="1734740" y="1870669"/>
              <a:ext cx="241697" cy="252413"/>
            </a:xfrm>
            <a:custGeom>
              <a:avLst/>
              <a:gdLst>
                <a:gd name="T0" fmla="*/ 71 w 94"/>
                <a:gd name="T1" fmla="*/ 1 h 98"/>
                <a:gd name="T2" fmla="*/ 15 w 94"/>
                <a:gd name="T3" fmla="*/ 8 h 98"/>
                <a:gd name="T4" fmla="*/ 1 w 94"/>
                <a:gd name="T5" fmla="*/ 26 h 98"/>
                <a:gd name="T6" fmla="*/ 6 w 94"/>
                <a:gd name="T7" fmla="*/ 62 h 98"/>
                <a:gd name="T8" fmla="*/ 24 w 94"/>
                <a:gd name="T9" fmla="*/ 76 h 98"/>
                <a:gd name="T10" fmla="*/ 45 w 94"/>
                <a:gd name="T11" fmla="*/ 73 h 98"/>
                <a:gd name="T12" fmla="*/ 46 w 94"/>
                <a:gd name="T13" fmla="*/ 84 h 98"/>
                <a:gd name="T14" fmla="*/ 21 w 94"/>
                <a:gd name="T15" fmla="*/ 88 h 98"/>
                <a:gd name="T16" fmla="*/ 17 w 94"/>
                <a:gd name="T17" fmla="*/ 93 h 98"/>
                <a:gd name="T18" fmla="*/ 22 w 94"/>
                <a:gd name="T19" fmla="*/ 98 h 98"/>
                <a:gd name="T20" fmla="*/ 86 w 94"/>
                <a:gd name="T21" fmla="*/ 90 h 98"/>
                <a:gd name="T22" fmla="*/ 90 w 94"/>
                <a:gd name="T23" fmla="*/ 84 h 98"/>
                <a:gd name="T24" fmla="*/ 84 w 94"/>
                <a:gd name="T25" fmla="*/ 80 h 98"/>
                <a:gd name="T26" fmla="*/ 59 w 94"/>
                <a:gd name="T27" fmla="*/ 83 h 98"/>
                <a:gd name="T28" fmla="*/ 58 w 94"/>
                <a:gd name="T29" fmla="*/ 71 h 98"/>
                <a:gd name="T30" fmla="*/ 79 w 94"/>
                <a:gd name="T31" fmla="*/ 69 h 98"/>
                <a:gd name="T32" fmla="*/ 93 w 94"/>
                <a:gd name="T33" fmla="*/ 51 h 98"/>
                <a:gd name="T34" fmla="*/ 88 w 94"/>
                <a:gd name="T35" fmla="*/ 15 h 98"/>
                <a:gd name="T36" fmla="*/ 71 w 94"/>
                <a:gd name="T37" fmla="*/ 1 h 98"/>
                <a:gd name="T38" fmla="*/ 87 w 94"/>
                <a:gd name="T39" fmla="*/ 52 h 98"/>
                <a:gd name="T40" fmla="*/ 78 w 94"/>
                <a:gd name="T41" fmla="*/ 63 h 98"/>
                <a:gd name="T42" fmla="*/ 23 w 94"/>
                <a:gd name="T43" fmla="*/ 69 h 98"/>
                <a:gd name="T44" fmla="*/ 12 w 94"/>
                <a:gd name="T45" fmla="*/ 61 h 98"/>
                <a:gd name="T46" fmla="*/ 7 w 94"/>
                <a:gd name="T47" fmla="*/ 25 h 98"/>
                <a:gd name="T48" fmla="*/ 16 w 94"/>
                <a:gd name="T49" fmla="*/ 14 h 98"/>
                <a:gd name="T50" fmla="*/ 71 w 94"/>
                <a:gd name="T51" fmla="*/ 7 h 98"/>
                <a:gd name="T52" fmla="*/ 83 w 94"/>
                <a:gd name="T53" fmla="*/ 16 h 98"/>
                <a:gd name="T54" fmla="*/ 87 w 94"/>
                <a:gd name="T55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98">
                  <a:moveTo>
                    <a:pt x="71" y="1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7" y="9"/>
                    <a:pt x="0" y="17"/>
                    <a:pt x="1" y="2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71"/>
                    <a:pt x="15" y="77"/>
                    <a:pt x="24" y="7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8" y="88"/>
                    <a:pt x="16" y="90"/>
                    <a:pt x="17" y="93"/>
                  </a:cubicBezTo>
                  <a:cubicBezTo>
                    <a:pt x="17" y="96"/>
                    <a:pt x="19" y="98"/>
                    <a:pt x="22" y="9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8" y="89"/>
                    <a:pt x="90" y="87"/>
                    <a:pt x="90" y="84"/>
                  </a:cubicBezTo>
                  <a:cubicBezTo>
                    <a:pt x="90" y="81"/>
                    <a:pt x="87" y="79"/>
                    <a:pt x="84" y="80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8" y="68"/>
                    <a:pt x="94" y="60"/>
                    <a:pt x="93" y="51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6"/>
                    <a:pt x="79" y="0"/>
                    <a:pt x="71" y="1"/>
                  </a:cubicBezTo>
                  <a:close/>
                  <a:moveTo>
                    <a:pt x="87" y="52"/>
                  </a:moveTo>
                  <a:cubicBezTo>
                    <a:pt x="88" y="57"/>
                    <a:pt x="84" y="62"/>
                    <a:pt x="78" y="6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70"/>
                    <a:pt x="12" y="66"/>
                    <a:pt x="12" y="6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0"/>
                    <a:pt x="11" y="15"/>
                    <a:pt x="16" y="14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7" y="7"/>
                    <a:pt x="82" y="10"/>
                    <a:pt x="83" y="16"/>
                  </a:cubicBezTo>
                  <a:lnTo>
                    <a:pt x="87" y="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1772840" y="1917103"/>
              <a:ext cx="152400" cy="30956"/>
            </a:xfrm>
            <a:custGeom>
              <a:avLst/>
              <a:gdLst>
                <a:gd name="T0" fmla="*/ 59 w 59"/>
                <a:gd name="T1" fmla="*/ 2 h 12"/>
                <a:gd name="T2" fmla="*/ 57 w 59"/>
                <a:gd name="T3" fmla="*/ 5 h 12"/>
                <a:gd name="T4" fmla="*/ 4 w 59"/>
                <a:gd name="T5" fmla="*/ 12 h 12"/>
                <a:gd name="T6" fmla="*/ 1 w 59"/>
                <a:gd name="T7" fmla="*/ 9 h 12"/>
                <a:gd name="T8" fmla="*/ 1 w 59"/>
                <a:gd name="T9" fmla="*/ 9 h 12"/>
                <a:gd name="T10" fmla="*/ 3 w 59"/>
                <a:gd name="T11" fmla="*/ 6 h 12"/>
                <a:gd name="T12" fmla="*/ 56 w 59"/>
                <a:gd name="T13" fmla="*/ 0 h 12"/>
                <a:gd name="T14" fmla="*/ 59 w 59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2">
                  <a:moveTo>
                    <a:pt x="59" y="2"/>
                  </a:moveTo>
                  <a:cubicBezTo>
                    <a:pt x="59" y="4"/>
                    <a:pt x="58" y="5"/>
                    <a:pt x="57" y="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1778794" y="1940915"/>
              <a:ext cx="151209" cy="33338"/>
            </a:xfrm>
            <a:custGeom>
              <a:avLst/>
              <a:gdLst>
                <a:gd name="T0" fmla="*/ 58 w 59"/>
                <a:gd name="T1" fmla="*/ 3 h 13"/>
                <a:gd name="T2" fmla="*/ 56 w 59"/>
                <a:gd name="T3" fmla="*/ 6 h 13"/>
                <a:gd name="T4" fmla="*/ 3 w 59"/>
                <a:gd name="T5" fmla="*/ 13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5 w 59"/>
                <a:gd name="T13" fmla="*/ 1 h 13"/>
                <a:gd name="T14" fmla="*/ 58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8" y="3"/>
                  </a:moveTo>
                  <a:cubicBezTo>
                    <a:pt x="59" y="4"/>
                    <a:pt x="57" y="6"/>
                    <a:pt x="56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0"/>
                    <a:pt x="58" y="1"/>
                    <a:pt x="5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1781175" y="1965919"/>
              <a:ext cx="151209" cy="33338"/>
            </a:xfrm>
            <a:custGeom>
              <a:avLst/>
              <a:gdLst>
                <a:gd name="T0" fmla="*/ 59 w 59"/>
                <a:gd name="T1" fmla="*/ 3 h 13"/>
                <a:gd name="T2" fmla="*/ 56 w 59"/>
                <a:gd name="T3" fmla="*/ 6 h 13"/>
                <a:gd name="T4" fmla="*/ 3 w 59"/>
                <a:gd name="T5" fmla="*/ 12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6 w 59"/>
                <a:gd name="T13" fmla="*/ 0 h 13"/>
                <a:gd name="T14" fmla="*/ 59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9" y="3"/>
                  </a:moveTo>
                  <a:cubicBezTo>
                    <a:pt x="59" y="4"/>
                    <a:pt x="58" y="6"/>
                    <a:pt x="56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1"/>
                    <a:pt x="59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1824038" y="1992113"/>
              <a:ext cx="110728" cy="28575"/>
            </a:xfrm>
            <a:custGeom>
              <a:avLst/>
              <a:gdLst>
                <a:gd name="T0" fmla="*/ 43 w 43"/>
                <a:gd name="T1" fmla="*/ 3 h 11"/>
                <a:gd name="T2" fmla="*/ 40 w 43"/>
                <a:gd name="T3" fmla="*/ 6 h 11"/>
                <a:gd name="T4" fmla="*/ 3 w 43"/>
                <a:gd name="T5" fmla="*/ 10 h 11"/>
                <a:gd name="T6" fmla="*/ 0 w 43"/>
                <a:gd name="T7" fmla="*/ 8 h 11"/>
                <a:gd name="T8" fmla="*/ 0 w 43"/>
                <a:gd name="T9" fmla="*/ 8 h 11"/>
                <a:gd name="T10" fmla="*/ 3 w 43"/>
                <a:gd name="T11" fmla="*/ 5 h 11"/>
                <a:gd name="T12" fmla="*/ 40 w 43"/>
                <a:gd name="T13" fmla="*/ 0 h 11"/>
                <a:gd name="T14" fmla="*/ 43 w 43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1">
                  <a:moveTo>
                    <a:pt x="43" y="3"/>
                  </a:moveTo>
                  <a:cubicBezTo>
                    <a:pt x="43" y="4"/>
                    <a:pt x="42" y="6"/>
                    <a:pt x="40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Freeform 67"/>
            <p:cNvSpPr>
              <a:spLocks noEditPoints="1"/>
            </p:cNvSpPr>
            <p:nvPr/>
          </p:nvSpPr>
          <p:spPr bwMode="auto">
            <a:xfrm>
              <a:off x="983457" y="1952822"/>
              <a:ext cx="177403" cy="216694"/>
            </a:xfrm>
            <a:custGeom>
              <a:avLst/>
              <a:gdLst>
                <a:gd name="T0" fmla="*/ 15 w 69"/>
                <a:gd name="T1" fmla="*/ 5 h 84"/>
                <a:gd name="T2" fmla="*/ 7 w 69"/>
                <a:gd name="T3" fmla="*/ 69 h 84"/>
                <a:gd name="T4" fmla="*/ 54 w 69"/>
                <a:gd name="T5" fmla="*/ 79 h 84"/>
                <a:gd name="T6" fmla="*/ 62 w 69"/>
                <a:gd name="T7" fmla="*/ 15 h 84"/>
                <a:gd name="T8" fmla="*/ 23 w 69"/>
                <a:gd name="T9" fmla="*/ 71 h 84"/>
                <a:gd name="T10" fmla="*/ 15 w 69"/>
                <a:gd name="T11" fmla="*/ 74 h 84"/>
                <a:gd name="T12" fmla="*/ 12 w 69"/>
                <a:gd name="T13" fmla="*/ 68 h 84"/>
                <a:gd name="T14" fmla="*/ 21 w 69"/>
                <a:gd name="T15" fmla="*/ 65 h 84"/>
                <a:gd name="T16" fmla="*/ 23 w 69"/>
                <a:gd name="T17" fmla="*/ 71 h 84"/>
                <a:gd name="T18" fmla="*/ 20 w 69"/>
                <a:gd name="T19" fmla="*/ 60 h 84"/>
                <a:gd name="T20" fmla="*/ 11 w 69"/>
                <a:gd name="T21" fmla="*/ 59 h 84"/>
                <a:gd name="T22" fmla="*/ 12 w 69"/>
                <a:gd name="T23" fmla="*/ 53 h 84"/>
                <a:gd name="T24" fmla="*/ 21 w 69"/>
                <a:gd name="T25" fmla="*/ 53 h 84"/>
                <a:gd name="T26" fmla="*/ 20 w 69"/>
                <a:gd name="T27" fmla="*/ 45 h 84"/>
                <a:gd name="T28" fmla="*/ 12 w 69"/>
                <a:gd name="T29" fmla="*/ 48 h 84"/>
                <a:gd name="T30" fmla="*/ 9 w 69"/>
                <a:gd name="T31" fmla="*/ 42 h 84"/>
                <a:gd name="T32" fmla="*/ 18 w 69"/>
                <a:gd name="T33" fmla="*/ 39 h 84"/>
                <a:gd name="T34" fmla="*/ 20 w 69"/>
                <a:gd name="T35" fmla="*/ 45 h 84"/>
                <a:gd name="T36" fmla="*/ 35 w 69"/>
                <a:gd name="T37" fmla="*/ 71 h 84"/>
                <a:gd name="T38" fmla="*/ 26 w 69"/>
                <a:gd name="T39" fmla="*/ 71 h 84"/>
                <a:gd name="T40" fmla="*/ 27 w 69"/>
                <a:gd name="T41" fmla="*/ 64 h 84"/>
                <a:gd name="T42" fmla="*/ 36 w 69"/>
                <a:gd name="T43" fmla="*/ 65 h 84"/>
                <a:gd name="T44" fmla="*/ 35 w 69"/>
                <a:gd name="T45" fmla="*/ 57 h 84"/>
                <a:gd name="T46" fmla="*/ 26 w 69"/>
                <a:gd name="T47" fmla="*/ 59 h 84"/>
                <a:gd name="T48" fmla="*/ 24 w 69"/>
                <a:gd name="T49" fmla="*/ 53 h 84"/>
                <a:gd name="T50" fmla="*/ 32 w 69"/>
                <a:gd name="T51" fmla="*/ 51 h 84"/>
                <a:gd name="T52" fmla="*/ 35 w 69"/>
                <a:gd name="T53" fmla="*/ 57 h 84"/>
                <a:gd name="T54" fmla="*/ 32 w 69"/>
                <a:gd name="T55" fmla="*/ 45 h 84"/>
                <a:gd name="T56" fmla="*/ 23 w 69"/>
                <a:gd name="T57" fmla="*/ 45 h 84"/>
                <a:gd name="T58" fmla="*/ 24 w 69"/>
                <a:gd name="T59" fmla="*/ 39 h 84"/>
                <a:gd name="T60" fmla="*/ 33 w 69"/>
                <a:gd name="T61" fmla="*/ 39 h 84"/>
                <a:gd name="T62" fmla="*/ 49 w 69"/>
                <a:gd name="T63" fmla="*/ 68 h 84"/>
                <a:gd name="T64" fmla="*/ 41 w 69"/>
                <a:gd name="T65" fmla="*/ 70 h 84"/>
                <a:gd name="T66" fmla="*/ 39 w 69"/>
                <a:gd name="T67" fmla="*/ 64 h 84"/>
                <a:gd name="T68" fmla="*/ 47 w 69"/>
                <a:gd name="T69" fmla="*/ 62 h 84"/>
                <a:gd name="T70" fmla="*/ 49 w 69"/>
                <a:gd name="T71" fmla="*/ 68 h 84"/>
                <a:gd name="T72" fmla="*/ 47 w 69"/>
                <a:gd name="T73" fmla="*/ 57 h 84"/>
                <a:gd name="T74" fmla="*/ 38 w 69"/>
                <a:gd name="T75" fmla="*/ 56 h 84"/>
                <a:gd name="T76" fmla="*/ 38 w 69"/>
                <a:gd name="T77" fmla="*/ 50 h 84"/>
                <a:gd name="T78" fmla="*/ 47 w 69"/>
                <a:gd name="T79" fmla="*/ 50 h 84"/>
                <a:gd name="T80" fmla="*/ 46 w 69"/>
                <a:gd name="T81" fmla="*/ 42 h 84"/>
                <a:gd name="T82" fmla="*/ 38 w 69"/>
                <a:gd name="T83" fmla="*/ 45 h 84"/>
                <a:gd name="T84" fmla="*/ 36 w 69"/>
                <a:gd name="T85" fmla="*/ 39 h 84"/>
                <a:gd name="T86" fmla="*/ 44 w 69"/>
                <a:gd name="T87" fmla="*/ 36 h 84"/>
                <a:gd name="T88" fmla="*/ 46 w 69"/>
                <a:gd name="T89" fmla="*/ 42 h 84"/>
                <a:gd name="T90" fmla="*/ 61 w 69"/>
                <a:gd name="T91" fmla="*/ 68 h 84"/>
                <a:gd name="T92" fmla="*/ 52 w 69"/>
                <a:gd name="T93" fmla="*/ 67 h 84"/>
                <a:gd name="T94" fmla="*/ 53 w 69"/>
                <a:gd name="T95" fmla="*/ 61 h 84"/>
                <a:gd name="T96" fmla="*/ 62 w 69"/>
                <a:gd name="T97" fmla="*/ 61 h 84"/>
                <a:gd name="T98" fmla="*/ 61 w 69"/>
                <a:gd name="T99" fmla="*/ 53 h 84"/>
                <a:gd name="T100" fmla="*/ 53 w 69"/>
                <a:gd name="T101" fmla="*/ 56 h 84"/>
                <a:gd name="T102" fmla="*/ 50 w 69"/>
                <a:gd name="T103" fmla="*/ 50 h 84"/>
                <a:gd name="T104" fmla="*/ 59 w 69"/>
                <a:gd name="T105" fmla="*/ 47 h 84"/>
                <a:gd name="T106" fmla="*/ 61 w 69"/>
                <a:gd name="T107" fmla="*/ 53 h 84"/>
                <a:gd name="T108" fmla="*/ 58 w 69"/>
                <a:gd name="T109" fmla="*/ 42 h 84"/>
                <a:gd name="T110" fmla="*/ 49 w 69"/>
                <a:gd name="T111" fmla="*/ 42 h 84"/>
                <a:gd name="T112" fmla="*/ 50 w 69"/>
                <a:gd name="T113" fmla="*/ 35 h 84"/>
                <a:gd name="T114" fmla="*/ 59 w 69"/>
                <a:gd name="T115" fmla="*/ 36 h 84"/>
                <a:gd name="T116" fmla="*/ 57 w 69"/>
                <a:gd name="T117" fmla="*/ 20 h 84"/>
                <a:gd name="T118" fmla="*/ 18 w 69"/>
                <a:gd name="T119" fmla="*/ 34 h 84"/>
                <a:gd name="T120" fmla="*/ 7 w 69"/>
                <a:gd name="T121" fmla="*/ 22 h 84"/>
                <a:gd name="T122" fmla="*/ 45 w 69"/>
                <a:gd name="T123" fmla="*/ 7 h 84"/>
                <a:gd name="T124" fmla="*/ 57 w 69"/>
                <a:gd name="T12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" h="84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4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69" y="70"/>
                    <a:pt x="68" y="6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6"/>
                    <a:pt x="53" y="0"/>
                    <a:pt x="45" y="1"/>
                  </a:cubicBezTo>
                  <a:close/>
                  <a:moveTo>
                    <a:pt x="23" y="71"/>
                  </a:moveTo>
                  <a:cubicBezTo>
                    <a:pt x="23" y="72"/>
                    <a:pt x="23" y="73"/>
                    <a:pt x="22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4"/>
                    <a:pt x="13" y="73"/>
                    <a:pt x="13" y="7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3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0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0"/>
                    <a:pt x="11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3"/>
                    <a:pt x="12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1" y="53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40"/>
                    <a:pt x="20" y="41"/>
                  </a:cubicBezTo>
                  <a:lnTo>
                    <a:pt x="20" y="45"/>
                  </a:lnTo>
                  <a:close/>
                  <a:moveTo>
                    <a:pt x="36" y="69"/>
                  </a:moveTo>
                  <a:cubicBezTo>
                    <a:pt x="36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6" y="71"/>
                    <a:pt x="26" y="71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5"/>
                  </a:cubicBezTo>
                  <a:lnTo>
                    <a:pt x="36" y="69"/>
                  </a:lnTo>
                  <a:close/>
                  <a:moveTo>
                    <a:pt x="35" y="57"/>
                  </a:moveTo>
                  <a:cubicBezTo>
                    <a:pt x="35" y="57"/>
                    <a:pt x="34" y="58"/>
                    <a:pt x="33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5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3" y="50"/>
                    <a:pt x="34" y="51"/>
                    <a:pt x="34" y="52"/>
                  </a:cubicBezTo>
                  <a:lnTo>
                    <a:pt x="35" y="57"/>
                  </a:lnTo>
                  <a:close/>
                  <a:moveTo>
                    <a:pt x="33" y="44"/>
                  </a:moveTo>
                  <a:cubicBezTo>
                    <a:pt x="33" y="45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49" y="68"/>
                  </a:moveTo>
                  <a:cubicBezTo>
                    <a:pt x="50" y="69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39" y="70"/>
                    <a:pt x="39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39" y="63"/>
                    <a:pt x="40" y="6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2"/>
                    <a:pt x="49" y="62"/>
                    <a:pt x="49" y="63"/>
                  </a:cubicBezTo>
                  <a:lnTo>
                    <a:pt x="49" y="68"/>
                  </a:lnTo>
                  <a:close/>
                  <a:moveTo>
                    <a:pt x="48" y="55"/>
                  </a:moveTo>
                  <a:cubicBezTo>
                    <a:pt x="48" y="56"/>
                    <a:pt x="47" y="57"/>
                    <a:pt x="47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0"/>
                    <a:pt x="38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7" y="49"/>
                    <a:pt x="47" y="50"/>
                  </a:cubicBezTo>
                  <a:lnTo>
                    <a:pt x="48" y="55"/>
                  </a:lnTo>
                  <a:close/>
                  <a:moveTo>
                    <a:pt x="46" y="42"/>
                  </a:moveTo>
                  <a:cubicBezTo>
                    <a:pt x="46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6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7"/>
                    <a:pt x="46" y="37"/>
                  </a:cubicBezTo>
                  <a:lnTo>
                    <a:pt x="46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1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9"/>
                    <a:pt x="52" y="68"/>
                    <a:pt x="52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2" y="61"/>
                    <a:pt x="53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60"/>
                    <a:pt x="62" y="61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0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8"/>
                    <a:pt x="60" y="49"/>
                  </a:cubicBezTo>
                  <a:lnTo>
                    <a:pt x="61" y="53"/>
                  </a:lnTo>
                  <a:close/>
                  <a:moveTo>
                    <a:pt x="59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49" y="43"/>
                    <a:pt x="49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59" y="40"/>
                  </a:lnTo>
                  <a:close/>
                  <a:moveTo>
                    <a:pt x="57" y="20"/>
                  </a:moveTo>
                  <a:cubicBezTo>
                    <a:pt x="58" y="25"/>
                    <a:pt x="54" y="30"/>
                    <a:pt x="48" y="31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5"/>
                    <a:pt x="8" y="31"/>
                    <a:pt x="7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1" y="6"/>
                    <a:pt x="56" y="10"/>
                    <a:pt x="56" y="16"/>
                  </a:cubicBezTo>
                  <a:lnTo>
                    <a:pt x="5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1010841" y="1987350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1 w 19"/>
                <a:gd name="T5" fmla="*/ 2 h 19"/>
                <a:gd name="T6" fmla="*/ 8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2 w 19"/>
                <a:gd name="T13" fmla="*/ 8 h 19"/>
                <a:gd name="T14" fmla="*/ 0 w 19"/>
                <a:gd name="T15" fmla="*/ 11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7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9" y="19"/>
                    <a:pt x="11" y="19"/>
                  </a:cubicBezTo>
                  <a:cubicBezTo>
                    <a:pt x="12" y="19"/>
                    <a:pt x="13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7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1067990" y="1994494"/>
              <a:ext cx="51197" cy="17860"/>
            </a:xfrm>
            <a:custGeom>
              <a:avLst/>
              <a:gdLst>
                <a:gd name="T0" fmla="*/ 16 w 20"/>
                <a:gd name="T1" fmla="*/ 0 h 7"/>
                <a:gd name="T2" fmla="*/ 3 w 20"/>
                <a:gd name="T3" fmla="*/ 2 h 7"/>
                <a:gd name="T4" fmla="*/ 1 w 20"/>
                <a:gd name="T5" fmla="*/ 5 h 7"/>
                <a:gd name="T6" fmla="*/ 4 w 20"/>
                <a:gd name="T7" fmla="*/ 7 h 7"/>
                <a:gd name="T8" fmla="*/ 17 w 20"/>
                <a:gd name="T9" fmla="*/ 5 h 7"/>
                <a:gd name="T10" fmla="*/ 20 w 20"/>
                <a:gd name="T11" fmla="*/ 2 h 7"/>
                <a:gd name="T12" fmla="*/ 16 w 2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" name="Freeform 70"/>
            <p:cNvSpPr>
              <a:spLocks noEditPoints="1"/>
            </p:cNvSpPr>
            <p:nvPr/>
          </p:nvSpPr>
          <p:spPr bwMode="auto">
            <a:xfrm>
              <a:off x="3471862" y="2365969"/>
              <a:ext cx="179784" cy="215504"/>
            </a:xfrm>
            <a:custGeom>
              <a:avLst/>
              <a:gdLst>
                <a:gd name="T0" fmla="*/ 15 w 70"/>
                <a:gd name="T1" fmla="*/ 4 h 84"/>
                <a:gd name="T2" fmla="*/ 7 w 70"/>
                <a:gd name="T3" fmla="*/ 69 h 84"/>
                <a:gd name="T4" fmla="*/ 54 w 70"/>
                <a:gd name="T5" fmla="*/ 79 h 84"/>
                <a:gd name="T6" fmla="*/ 63 w 70"/>
                <a:gd name="T7" fmla="*/ 15 h 84"/>
                <a:gd name="T8" fmla="*/ 24 w 70"/>
                <a:gd name="T9" fmla="*/ 71 h 84"/>
                <a:gd name="T10" fmla="*/ 15 w 70"/>
                <a:gd name="T11" fmla="*/ 73 h 84"/>
                <a:gd name="T12" fmla="*/ 13 w 70"/>
                <a:gd name="T13" fmla="*/ 67 h 84"/>
                <a:gd name="T14" fmla="*/ 21 w 70"/>
                <a:gd name="T15" fmla="*/ 65 h 84"/>
                <a:gd name="T16" fmla="*/ 24 w 70"/>
                <a:gd name="T17" fmla="*/ 71 h 84"/>
                <a:gd name="T18" fmla="*/ 21 w 70"/>
                <a:gd name="T19" fmla="*/ 60 h 84"/>
                <a:gd name="T20" fmla="*/ 12 w 70"/>
                <a:gd name="T21" fmla="*/ 59 h 84"/>
                <a:gd name="T22" fmla="*/ 13 w 70"/>
                <a:gd name="T23" fmla="*/ 53 h 84"/>
                <a:gd name="T24" fmla="*/ 21 w 70"/>
                <a:gd name="T25" fmla="*/ 53 h 84"/>
                <a:gd name="T26" fmla="*/ 20 w 70"/>
                <a:gd name="T27" fmla="*/ 45 h 84"/>
                <a:gd name="T28" fmla="*/ 12 w 70"/>
                <a:gd name="T29" fmla="*/ 48 h 84"/>
                <a:gd name="T30" fmla="*/ 10 w 70"/>
                <a:gd name="T31" fmla="*/ 42 h 84"/>
                <a:gd name="T32" fmla="*/ 18 w 70"/>
                <a:gd name="T33" fmla="*/ 39 h 84"/>
                <a:gd name="T34" fmla="*/ 20 w 70"/>
                <a:gd name="T35" fmla="*/ 45 h 84"/>
                <a:gd name="T36" fmla="*/ 35 w 70"/>
                <a:gd name="T37" fmla="*/ 71 h 84"/>
                <a:gd name="T38" fmla="*/ 26 w 70"/>
                <a:gd name="T39" fmla="*/ 70 h 84"/>
                <a:gd name="T40" fmla="*/ 27 w 70"/>
                <a:gd name="T41" fmla="*/ 64 h 84"/>
                <a:gd name="T42" fmla="*/ 36 w 70"/>
                <a:gd name="T43" fmla="*/ 64 h 84"/>
                <a:gd name="T44" fmla="*/ 35 w 70"/>
                <a:gd name="T45" fmla="*/ 56 h 84"/>
                <a:gd name="T46" fmla="*/ 27 w 70"/>
                <a:gd name="T47" fmla="*/ 59 h 84"/>
                <a:gd name="T48" fmla="*/ 24 w 70"/>
                <a:gd name="T49" fmla="*/ 53 h 84"/>
                <a:gd name="T50" fmla="*/ 33 w 70"/>
                <a:gd name="T51" fmla="*/ 50 h 84"/>
                <a:gd name="T52" fmla="*/ 35 w 70"/>
                <a:gd name="T53" fmla="*/ 56 h 84"/>
                <a:gd name="T54" fmla="*/ 32 w 70"/>
                <a:gd name="T55" fmla="*/ 45 h 84"/>
                <a:gd name="T56" fmla="*/ 23 w 70"/>
                <a:gd name="T57" fmla="*/ 45 h 84"/>
                <a:gd name="T58" fmla="*/ 24 w 70"/>
                <a:gd name="T59" fmla="*/ 38 h 84"/>
                <a:gd name="T60" fmla="*/ 33 w 70"/>
                <a:gd name="T61" fmla="*/ 39 h 84"/>
                <a:gd name="T62" fmla="*/ 50 w 70"/>
                <a:gd name="T63" fmla="*/ 68 h 84"/>
                <a:gd name="T64" fmla="*/ 41 w 70"/>
                <a:gd name="T65" fmla="*/ 70 h 84"/>
                <a:gd name="T66" fmla="*/ 39 w 70"/>
                <a:gd name="T67" fmla="*/ 64 h 84"/>
                <a:gd name="T68" fmla="*/ 47 w 70"/>
                <a:gd name="T69" fmla="*/ 62 h 84"/>
                <a:gd name="T70" fmla="*/ 50 w 70"/>
                <a:gd name="T71" fmla="*/ 68 h 84"/>
                <a:gd name="T72" fmla="*/ 47 w 70"/>
                <a:gd name="T73" fmla="*/ 56 h 84"/>
                <a:gd name="T74" fmla="*/ 38 w 70"/>
                <a:gd name="T75" fmla="*/ 56 h 84"/>
                <a:gd name="T76" fmla="*/ 39 w 70"/>
                <a:gd name="T77" fmla="*/ 50 h 84"/>
                <a:gd name="T78" fmla="*/ 48 w 70"/>
                <a:gd name="T79" fmla="*/ 50 h 84"/>
                <a:gd name="T80" fmla="*/ 47 w 70"/>
                <a:gd name="T81" fmla="*/ 42 h 84"/>
                <a:gd name="T82" fmla="*/ 38 w 70"/>
                <a:gd name="T83" fmla="*/ 45 h 84"/>
                <a:gd name="T84" fmla="*/ 36 w 70"/>
                <a:gd name="T85" fmla="*/ 39 h 84"/>
                <a:gd name="T86" fmla="*/ 44 w 70"/>
                <a:gd name="T87" fmla="*/ 36 h 84"/>
                <a:gd name="T88" fmla="*/ 47 w 70"/>
                <a:gd name="T89" fmla="*/ 42 h 84"/>
                <a:gd name="T90" fmla="*/ 62 w 70"/>
                <a:gd name="T91" fmla="*/ 68 h 84"/>
                <a:gd name="T92" fmla="*/ 53 w 70"/>
                <a:gd name="T93" fmla="*/ 67 h 84"/>
                <a:gd name="T94" fmla="*/ 53 w 70"/>
                <a:gd name="T95" fmla="*/ 61 h 84"/>
                <a:gd name="T96" fmla="*/ 62 w 70"/>
                <a:gd name="T97" fmla="*/ 61 h 84"/>
                <a:gd name="T98" fmla="*/ 61 w 70"/>
                <a:gd name="T99" fmla="*/ 53 h 84"/>
                <a:gd name="T100" fmla="*/ 53 w 70"/>
                <a:gd name="T101" fmla="*/ 56 h 84"/>
                <a:gd name="T102" fmla="*/ 51 w 70"/>
                <a:gd name="T103" fmla="*/ 50 h 84"/>
                <a:gd name="T104" fmla="*/ 59 w 70"/>
                <a:gd name="T105" fmla="*/ 47 h 84"/>
                <a:gd name="T106" fmla="*/ 61 w 70"/>
                <a:gd name="T107" fmla="*/ 53 h 84"/>
                <a:gd name="T108" fmla="*/ 58 w 70"/>
                <a:gd name="T109" fmla="*/ 42 h 84"/>
                <a:gd name="T110" fmla="*/ 50 w 70"/>
                <a:gd name="T111" fmla="*/ 42 h 84"/>
                <a:gd name="T112" fmla="*/ 50 w 70"/>
                <a:gd name="T113" fmla="*/ 35 h 84"/>
                <a:gd name="T114" fmla="*/ 59 w 70"/>
                <a:gd name="T115" fmla="*/ 36 h 84"/>
                <a:gd name="T116" fmla="*/ 57 w 70"/>
                <a:gd name="T117" fmla="*/ 19 h 84"/>
                <a:gd name="T118" fmla="*/ 19 w 70"/>
                <a:gd name="T119" fmla="*/ 34 h 84"/>
                <a:gd name="T120" fmla="*/ 7 w 70"/>
                <a:gd name="T121" fmla="*/ 22 h 84"/>
                <a:gd name="T122" fmla="*/ 46 w 70"/>
                <a:gd name="T123" fmla="*/ 7 h 84"/>
                <a:gd name="T124" fmla="*/ 57 w 70"/>
                <a:gd name="T125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4">
                  <a:moveTo>
                    <a:pt x="45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5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70" y="70"/>
                    <a:pt x="68" y="6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24" y="71"/>
                  </a:moveTo>
                  <a:cubicBezTo>
                    <a:pt x="24" y="72"/>
                    <a:pt x="23" y="72"/>
                    <a:pt x="22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3"/>
                    <a:pt x="13" y="73"/>
                    <a:pt x="13" y="72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4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1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1"/>
                    <a:pt x="12" y="60"/>
                    <a:pt x="12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2" y="53"/>
                    <a:pt x="13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6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40"/>
                    <a:pt x="20" y="40"/>
                  </a:cubicBezTo>
                  <a:lnTo>
                    <a:pt x="20" y="45"/>
                  </a:lnTo>
                  <a:close/>
                  <a:moveTo>
                    <a:pt x="37" y="69"/>
                  </a:moveTo>
                  <a:cubicBezTo>
                    <a:pt x="37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7" y="71"/>
                    <a:pt x="26" y="70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4"/>
                  </a:cubicBezTo>
                  <a:lnTo>
                    <a:pt x="37" y="69"/>
                  </a:lnTo>
                  <a:close/>
                  <a:moveTo>
                    <a:pt x="35" y="56"/>
                  </a:moveTo>
                  <a:cubicBezTo>
                    <a:pt x="35" y="57"/>
                    <a:pt x="35" y="58"/>
                    <a:pt x="34" y="58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5" y="58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6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1"/>
                    <a:pt x="34" y="52"/>
                  </a:cubicBezTo>
                  <a:lnTo>
                    <a:pt x="35" y="56"/>
                  </a:lnTo>
                  <a:close/>
                  <a:moveTo>
                    <a:pt x="33" y="44"/>
                  </a:moveTo>
                  <a:cubicBezTo>
                    <a:pt x="34" y="44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8"/>
                    <a:pt x="2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50" y="68"/>
                  </a:moveTo>
                  <a:cubicBezTo>
                    <a:pt x="50" y="68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40" y="62"/>
                    <a:pt x="40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1"/>
                    <a:pt x="49" y="62"/>
                    <a:pt x="49" y="63"/>
                  </a:cubicBezTo>
                  <a:lnTo>
                    <a:pt x="50" y="68"/>
                  </a:lnTo>
                  <a:close/>
                  <a:moveTo>
                    <a:pt x="48" y="55"/>
                  </a:moveTo>
                  <a:cubicBezTo>
                    <a:pt x="48" y="56"/>
                    <a:pt x="48" y="56"/>
                    <a:pt x="47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7" y="49"/>
                    <a:pt x="47" y="49"/>
                    <a:pt x="48" y="50"/>
                  </a:cubicBezTo>
                  <a:lnTo>
                    <a:pt x="48" y="55"/>
                  </a:lnTo>
                  <a:close/>
                  <a:moveTo>
                    <a:pt x="47" y="42"/>
                  </a:moveTo>
                  <a:cubicBezTo>
                    <a:pt x="47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6"/>
                    <a:pt x="46" y="37"/>
                  </a:cubicBezTo>
                  <a:lnTo>
                    <a:pt x="47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2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3" y="68"/>
                    <a:pt x="53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3" y="61"/>
                    <a:pt x="53" y="6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1" y="60"/>
                    <a:pt x="62" y="60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1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48"/>
                  </a:cubicBezTo>
                  <a:lnTo>
                    <a:pt x="61" y="53"/>
                  </a:lnTo>
                  <a:close/>
                  <a:moveTo>
                    <a:pt x="60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50" y="42"/>
                    <a:pt x="50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60" y="40"/>
                  </a:lnTo>
                  <a:close/>
                  <a:moveTo>
                    <a:pt x="57" y="19"/>
                  </a:moveTo>
                  <a:cubicBezTo>
                    <a:pt x="58" y="25"/>
                    <a:pt x="54" y="30"/>
                    <a:pt x="49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3" y="35"/>
                    <a:pt x="8" y="31"/>
                    <a:pt x="8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6"/>
                    <a:pt x="56" y="10"/>
                    <a:pt x="57" y="15"/>
                  </a:cubicBezTo>
                  <a:lnTo>
                    <a:pt x="57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3500437" y="2399306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2 w 19"/>
                <a:gd name="T5" fmla="*/ 2 h 19"/>
                <a:gd name="T6" fmla="*/ 9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3 w 19"/>
                <a:gd name="T13" fmla="*/ 7 h 19"/>
                <a:gd name="T14" fmla="*/ 0 w 19"/>
                <a:gd name="T15" fmla="*/ 10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6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10" y="19"/>
                    <a:pt x="11" y="19"/>
                  </a:cubicBezTo>
                  <a:cubicBezTo>
                    <a:pt x="12" y="19"/>
                    <a:pt x="14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8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3558778" y="2406450"/>
              <a:ext cx="50006" cy="17860"/>
            </a:xfrm>
            <a:custGeom>
              <a:avLst/>
              <a:gdLst>
                <a:gd name="T0" fmla="*/ 16 w 19"/>
                <a:gd name="T1" fmla="*/ 0 h 7"/>
                <a:gd name="T2" fmla="*/ 2 w 19"/>
                <a:gd name="T3" fmla="*/ 2 h 7"/>
                <a:gd name="T4" fmla="*/ 0 w 19"/>
                <a:gd name="T5" fmla="*/ 5 h 7"/>
                <a:gd name="T6" fmla="*/ 3 w 19"/>
                <a:gd name="T7" fmla="*/ 7 h 7"/>
                <a:gd name="T8" fmla="*/ 16 w 19"/>
                <a:gd name="T9" fmla="*/ 5 h 7"/>
                <a:gd name="T10" fmla="*/ 19 w 19"/>
                <a:gd name="T11" fmla="*/ 2 h 7"/>
                <a:gd name="T12" fmla="*/ 16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6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9" y="4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" name="Freeform 73"/>
            <p:cNvSpPr>
              <a:spLocks noEditPoints="1"/>
            </p:cNvSpPr>
            <p:nvPr/>
          </p:nvSpPr>
          <p:spPr bwMode="auto">
            <a:xfrm>
              <a:off x="1845469" y="2581471"/>
              <a:ext cx="223838" cy="196454"/>
            </a:xfrm>
            <a:custGeom>
              <a:avLst/>
              <a:gdLst>
                <a:gd name="T0" fmla="*/ 68 w 87"/>
                <a:gd name="T1" fmla="*/ 5 h 76"/>
                <a:gd name="T2" fmla="*/ 39 w 87"/>
                <a:gd name="T3" fmla="*/ 0 h 76"/>
                <a:gd name="T4" fmla="*/ 38 w 87"/>
                <a:gd name="T5" fmla="*/ 0 h 76"/>
                <a:gd name="T6" fmla="*/ 11 w 87"/>
                <a:gd name="T7" fmla="*/ 12 h 76"/>
                <a:gd name="T8" fmla="*/ 1 w 87"/>
                <a:gd name="T9" fmla="*/ 22 h 76"/>
                <a:gd name="T10" fmla="*/ 6 w 87"/>
                <a:gd name="T11" fmla="*/ 64 h 76"/>
                <a:gd name="T12" fmla="*/ 19 w 87"/>
                <a:gd name="T13" fmla="*/ 75 h 76"/>
                <a:gd name="T14" fmla="*/ 75 w 87"/>
                <a:gd name="T15" fmla="*/ 69 h 76"/>
                <a:gd name="T16" fmla="*/ 86 w 87"/>
                <a:gd name="T17" fmla="*/ 55 h 76"/>
                <a:gd name="T18" fmla="*/ 81 w 87"/>
                <a:gd name="T19" fmla="*/ 13 h 76"/>
                <a:gd name="T20" fmla="*/ 68 w 87"/>
                <a:gd name="T21" fmla="*/ 5 h 76"/>
                <a:gd name="T22" fmla="*/ 13 w 87"/>
                <a:gd name="T23" fmla="*/ 17 h 76"/>
                <a:gd name="T24" fmla="*/ 13 w 87"/>
                <a:gd name="T25" fmla="*/ 17 h 76"/>
                <a:gd name="T26" fmla="*/ 39 w 87"/>
                <a:gd name="T27" fmla="*/ 6 h 76"/>
                <a:gd name="T28" fmla="*/ 67 w 87"/>
                <a:gd name="T29" fmla="*/ 10 h 76"/>
                <a:gd name="T30" fmla="*/ 75 w 87"/>
                <a:gd name="T31" fmla="*/ 14 h 76"/>
                <a:gd name="T32" fmla="*/ 77 w 87"/>
                <a:gd name="T33" fmla="*/ 27 h 76"/>
                <a:gd name="T34" fmla="*/ 74 w 87"/>
                <a:gd name="T35" fmla="*/ 28 h 76"/>
                <a:gd name="T36" fmla="*/ 73 w 87"/>
                <a:gd name="T37" fmla="*/ 25 h 76"/>
                <a:gd name="T38" fmla="*/ 62 w 87"/>
                <a:gd name="T39" fmla="*/ 17 h 76"/>
                <a:gd name="T40" fmla="*/ 19 w 87"/>
                <a:gd name="T41" fmla="*/ 22 h 76"/>
                <a:gd name="T42" fmla="*/ 10 w 87"/>
                <a:gd name="T43" fmla="*/ 33 h 76"/>
                <a:gd name="T44" fmla="*/ 11 w 87"/>
                <a:gd name="T45" fmla="*/ 35 h 76"/>
                <a:gd name="T46" fmla="*/ 8 w 87"/>
                <a:gd name="T47" fmla="*/ 35 h 76"/>
                <a:gd name="T48" fmla="*/ 6 w 87"/>
                <a:gd name="T49" fmla="*/ 22 h 76"/>
                <a:gd name="T50" fmla="*/ 13 w 87"/>
                <a:gd name="T51" fmla="*/ 17 h 76"/>
                <a:gd name="T52" fmla="*/ 70 w 87"/>
                <a:gd name="T53" fmla="*/ 30 h 76"/>
                <a:gd name="T54" fmla="*/ 44 w 87"/>
                <a:gd name="T55" fmla="*/ 43 h 76"/>
                <a:gd name="T56" fmla="*/ 15 w 87"/>
                <a:gd name="T57" fmla="*/ 36 h 76"/>
                <a:gd name="T58" fmla="*/ 15 w 87"/>
                <a:gd name="T59" fmla="*/ 33 h 76"/>
                <a:gd name="T60" fmla="*/ 19 w 87"/>
                <a:gd name="T61" fmla="*/ 26 h 76"/>
                <a:gd name="T62" fmla="*/ 63 w 87"/>
                <a:gd name="T63" fmla="*/ 21 h 76"/>
                <a:gd name="T64" fmla="*/ 69 w 87"/>
                <a:gd name="T65" fmla="*/ 26 h 76"/>
                <a:gd name="T66" fmla="*/ 70 w 87"/>
                <a:gd name="T67" fmla="*/ 30 h 76"/>
                <a:gd name="T68" fmla="*/ 74 w 87"/>
                <a:gd name="T69" fmla="*/ 63 h 76"/>
                <a:gd name="T70" fmla="*/ 19 w 87"/>
                <a:gd name="T71" fmla="*/ 70 h 76"/>
                <a:gd name="T72" fmla="*/ 11 w 87"/>
                <a:gd name="T73" fmla="*/ 64 h 76"/>
                <a:gd name="T74" fmla="*/ 9 w 87"/>
                <a:gd name="T75" fmla="*/ 41 h 76"/>
                <a:gd name="T76" fmla="*/ 44 w 87"/>
                <a:gd name="T77" fmla="*/ 49 h 76"/>
                <a:gd name="T78" fmla="*/ 45 w 87"/>
                <a:gd name="T79" fmla="*/ 49 h 76"/>
                <a:gd name="T80" fmla="*/ 46 w 87"/>
                <a:gd name="T81" fmla="*/ 49 h 76"/>
                <a:gd name="T82" fmla="*/ 77 w 87"/>
                <a:gd name="T83" fmla="*/ 33 h 76"/>
                <a:gd name="T84" fmla="*/ 80 w 87"/>
                <a:gd name="T85" fmla="*/ 55 h 76"/>
                <a:gd name="T86" fmla="*/ 74 w 87"/>
                <a:gd name="T87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" h="76">
                  <a:moveTo>
                    <a:pt x="68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0" y="16"/>
                    <a:pt x="1" y="2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71"/>
                    <a:pt x="13" y="76"/>
                    <a:pt x="19" y="7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2" y="68"/>
                    <a:pt x="87" y="61"/>
                    <a:pt x="86" y="55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7"/>
                    <a:pt x="70" y="5"/>
                    <a:pt x="68" y="5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71" y="11"/>
                    <a:pt x="75" y="12"/>
                    <a:pt x="75" y="14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68" y="16"/>
                    <a:pt x="62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3" y="23"/>
                    <a:pt x="10" y="28"/>
                    <a:pt x="10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18"/>
                    <a:pt x="13" y="17"/>
                  </a:cubicBezTo>
                  <a:close/>
                  <a:moveTo>
                    <a:pt x="70" y="30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21"/>
                    <a:pt x="69" y="23"/>
                    <a:pt x="69" y="26"/>
                  </a:cubicBezTo>
                  <a:lnTo>
                    <a:pt x="70" y="30"/>
                  </a:lnTo>
                  <a:close/>
                  <a:moveTo>
                    <a:pt x="74" y="63"/>
                  </a:moveTo>
                  <a:cubicBezTo>
                    <a:pt x="19" y="70"/>
                    <a:pt x="19" y="70"/>
                    <a:pt x="19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5" y="49"/>
                  </a:cubicBezTo>
                  <a:cubicBezTo>
                    <a:pt x="45" y="49"/>
                    <a:pt x="45" y="49"/>
                    <a:pt x="46" y="49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9"/>
                    <a:pt x="78" y="63"/>
                    <a:pt x="74" y="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1250156" y="2018306"/>
              <a:ext cx="28575" cy="48816"/>
            </a:xfrm>
            <a:custGeom>
              <a:avLst/>
              <a:gdLst>
                <a:gd name="T0" fmla="*/ 10 w 11"/>
                <a:gd name="T1" fmla="*/ 9 h 19"/>
                <a:gd name="T2" fmla="*/ 11 w 11"/>
                <a:gd name="T3" fmla="*/ 6 h 19"/>
                <a:gd name="T4" fmla="*/ 2 w 11"/>
                <a:gd name="T5" fmla="*/ 0 h 19"/>
                <a:gd name="T6" fmla="*/ 0 w 11"/>
                <a:gd name="T7" fmla="*/ 10 h 19"/>
                <a:gd name="T8" fmla="*/ 5 w 11"/>
                <a:gd name="T9" fmla="*/ 19 h 19"/>
                <a:gd name="T10" fmla="*/ 11 w 11"/>
                <a:gd name="T11" fmla="*/ 11 h 19"/>
                <a:gd name="T12" fmla="*/ 10 w 11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10" y="9"/>
                  </a:moveTo>
                  <a:cubicBezTo>
                    <a:pt x="10" y="8"/>
                    <a:pt x="10" y="7"/>
                    <a:pt x="11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1" y="14"/>
                    <a:pt x="2" y="17"/>
                    <a:pt x="5" y="1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9"/>
                    <a:pt x="10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1271588" y="2051644"/>
              <a:ext cx="48815" cy="27385"/>
            </a:xfrm>
            <a:custGeom>
              <a:avLst/>
              <a:gdLst>
                <a:gd name="T0" fmla="*/ 9 w 19"/>
                <a:gd name="T1" fmla="*/ 0 h 11"/>
                <a:gd name="T2" fmla="*/ 6 w 19"/>
                <a:gd name="T3" fmla="*/ 0 h 11"/>
                <a:gd name="T4" fmla="*/ 0 w 19"/>
                <a:gd name="T5" fmla="*/ 9 h 11"/>
                <a:gd name="T6" fmla="*/ 10 w 19"/>
                <a:gd name="T7" fmla="*/ 11 h 11"/>
                <a:gd name="T8" fmla="*/ 19 w 19"/>
                <a:gd name="T9" fmla="*/ 6 h 11"/>
                <a:gd name="T10" fmla="*/ 11 w 19"/>
                <a:gd name="T11" fmla="*/ 0 h 11"/>
                <a:gd name="T12" fmla="*/ 9 w 1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0"/>
                  </a:moveTo>
                  <a:cubicBezTo>
                    <a:pt x="8" y="1"/>
                    <a:pt x="7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0"/>
                    <a:pt x="6" y="11"/>
                    <a:pt x="10" y="11"/>
                  </a:cubicBezTo>
                  <a:cubicBezTo>
                    <a:pt x="14" y="10"/>
                    <a:pt x="17" y="9"/>
                    <a:pt x="19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1263253" y="1996875"/>
              <a:ext cx="48815" cy="28575"/>
            </a:xfrm>
            <a:custGeom>
              <a:avLst/>
              <a:gdLst>
                <a:gd name="T0" fmla="*/ 10 w 19"/>
                <a:gd name="T1" fmla="*/ 11 h 11"/>
                <a:gd name="T2" fmla="*/ 12 w 19"/>
                <a:gd name="T3" fmla="*/ 11 h 11"/>
                <a:gd name="T4" fmla="*/ 19 w 19"/>
                <a:gd name="T5" fmla="*/ 2 h 11"/>
                <a:gd name="T6" fmla="*/ 9 w 19"/>
                <a:gd name="T7" fmla="*/ 0 h 11"/>
                <a:gd name="T8" fmla="*/ 0 w 19"/>
                <a:gd name="T9" fmla="*/ 5 h 11"/>
                <a:gd name="T10" fmla="*/ 8 w 19"/>
                <a:gd name="T11" fmla="*/ 11 h 11"/>
                <a:gd name="T12" fmla="*/ 10 w 1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0"/>
                    <a:pt x="12" y="11"/>
                    <a:pt x="12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1304925" y="2009972"/>
              <a:ext cx="28575" cy="48816"/>
            </a:xfrm>
            <a:custGeom>
              <a:avLst/>
              <a:gdLst>
                <a:gd name="T0" fmla="*/ 0 w 11"/>
                <a:gd name="T1" fmla="*/ 8 h 19"/>
                <a:gd name="T2" fmla="*/ 0 w 11"/>
                <a:gd name="T3" fmla="*/ 10 h 19"/>
                <a:gd name="T4" fmla="*/ 0 w 11"/>
                <a:gd name="T5" fmla="*/ 13 h 19"/>
                <a:gd name="T6" fmla="*/ 9 w 11"/>
                <a:gd name="T7" fmla="*/ 19 h 19"/>
                <a:gd name="T8" fmla="*/ 11 w 11"/>
                <a:gd name="T9" fmla="*/ 9 h 19"/>
                <a:gd name="T10" fmla="*/ 6 w 11"/>
                <a:gd name="T11" fmla="*/ 0 h 19"/>
                <a:gd name="T12" fmla="*/ 0 w 11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0" y="8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6"/>
                    <a:pt x="11" y="13"/>
                    <a:pt x="11" y="9"/>
                  </a:cubicBezTo>
                  <a:cubicBezTo>
                    <a:pt x="10" y="5"/>
                    <a:pt x="9" y="2"/>
                    <a:pt x="6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" name="Freeform 78"/>
            <p:cNvSpPr>
              <a:spLocks noEditPoints="1"/>
            </p:cNvSpPr>
            <p:nvPr/>
          </p:nvSpPr>
          <p:spPr bwMode="auto">
            <a:xfrm>
              <a:off x="1201341" y="1927819"/>
              <a:ext cx="216694" cy="234554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2 h 91"/>
                <a:gd name="T6" fmla="*/ 6 w 84"/>
                <a:gd name="T7" fmla="*/ 62 h 91"/>
                <a:gd name="T8" fmla="*/ 7 w 84"/>
                <a:gd name="T9" fmla="*/ 67 h 91"/>
                <a:gd name="T10" fmla="*/ 10 w 84"/>
                <a:gd name="T11" fmla="*/ 87 h 91"/>
                <a:gd name="T12" fmla="*/ 14 w 84"/>
                <a:gd name="T13" fmla="*/ 91 h 91"/>
                <a:gd name="T14" fmla="*/ 25 w 84"/>
                <a:gd name="T15" fmla="*/ 89 h 91"/>
                <a:gd name="T16" fmla="*/ 29 w 84"/>
                <a:gd name="T17" fmla="*/ 85 h 91"/>
                <a:gd name="T18" fmla="*/ 28 w 84"/>
                <a:gd name="T19" fmla="*/ 82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2 h 91"/>
                <a:gd name="T28" fmla="*/ 84 w 84"/>
                <a:gd name="T29" fmla="*/ 78 h 91"/>
                <a:gd name="T30" fmla="*/ 81 w 84"/>
                <a:gd name="T31" fmla="*/ 58 h 91"/>
                <a:gd name="T32" fmla="*/ 81 w 84"/>
                <a:gd name="T33" fmla="*/ 54 h 91"/>
                <a:gd name="T34" fmla="*/ 76 w 84"/>
                <a:gd name="T35" fmla="*/ 13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1 h 91"/>
                <a:gd name="T44" fmla="*/ 57 w 84"/>
                <a:gd name="T45" fmla="*/ 40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49 h 91"/>
                <a:gd name="T58" fmla="*/ 64 w 84"/>
                <a:gd name="T59" fmla="*/ 35 h 91"/>
                <a:gd name="T60" fmla="*/ 62 w 84"/>
                <a:gd name="T61" fmla="*/ 33 h 91"/>
                <a:gd name="T62" fmla="*/ 62 w 84"/>
                <a:gd name="T63" fmla="*/ 31 h 91"/>
                <a:gd name="T64" fmla="*/ 65 w 84"/>
                <a:gd name="T65" fmla="*/ 27 h 91"/>
                <a:gd name="T66" fmla="*/ 70 w 84"/>
                <a:gd name="T67" fmla="*/ 30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0"/>
                    <a:pt x="2" y="2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9"/>
                    <a:pt x="12" y="91"/>
                    <a:pt x="14" y="91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7" y="84"/>
                    <a:pt x="69" y="84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2" y="82"/>
                    <a:pt x="84" y="80"/>
                    <a:pt x="84" y="7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0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6"/>
                    <a:pt x="15" y="58"/>
                    <a:pt x="13" y="46"/>
                  </a:cubicBezTo>
                  <a:cubicBezTo>
                    <a:pt x="12" y="34"/>
                    <a:pt x="20" y="23"/>
                    <a:pt x="32" y="21"/>
                  </a:cubicBezTo>
                  <a:cubicBezTo>
                    <a:pt x="44" y="20"/>
                    <a:pt x="55" y="28"/>
                    <a:pt x="57" y="40"/>
                  </a:cubicBezTo>
                  <a:cubicBezTo>
                    <a:pt x="58" y="52"/>
                    <a:pt x="50" y="63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4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0"/>
                    <a:pt x="66" y="4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9"/>
                    <a:pt x="63" y="27"/>
                    <a:pt x="65" y="27"/>
                  </a:cubicBezTo>
                  <a:cubicBezTo>
                    <a:pt x="67" y="27"/>
                    <a:pt x="69" y="28"/>
                    <a:pt x="70" y="30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2880122" y="2202853"/>
              <a:ext cx="28575" cy="52388"/>
            </a:xfrm>
            <a:custGeom>
              <a:avLst/>
              <a:gdLst>
                <a:gd name="T0" fmla="*/ 10 w 11"/>
                <a:gd name="T1" fmla="*/ 9 h 20"/>
                <a:gd name="T2" fmla="*/ 11 w 11"/>
                <a:gd name="T3" fmla="*/ 7 h 20"/>
                <a:gd name="T4" fmla="*/ 2 w 11"/>
                <a:gd name="T5" fmla="*/ 0 h 20"/>
                <a:gd name="T6" fmla="*/ 0 w 11"/>
                <a:gd name="T7" fmla="*/ 10 h 20"/>
                <a:gd name="T8" fmla="*/ 5 w 11"/>
                <a:gd name="T9" fmla="*/ 20 h 20"/>
                <a:gd name="T10" fmla="*/ 11 w 11"/>
                <a:gd name="T11" fmla="*/ 11 h 20"/>
                <a:gd name="T12" fmla="*/ 1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10" y="9"/>
                  </a:moveTo>
                  <a:cubicBezTo>
                    <a:pt x="10" y="8"/>
                    <a:pt x="10" y="8"/>
                    <a:pt x="11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4"/>
                    <a:pt x="2" y="17"/>
                    <a:pt x="5" y="2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2900362" y="2236191"/>
              <a:ext cx="48815" cy="30956"/>
            </a:xfrm>
            <a:custGeom>
              <a:avLst/>
              <a:gdLst>
                <a:gd name="T0" fmla="*/ 9 w 19"/>
                <a:gd name="T1" fmla="*/ 1 h 12"/>
                <a:gd name="T2" fmla="*/ 6 w 19"/>
                <a:gd name="T3" fmla="*/ 1 h 12"/>
                <a:gd name="T4" fmla="*/ 0 w 19"/>
                <a:gd name="T5" fmla="*/ 9 h 12"/>
                <a:gd name="T6" fmla="*/ 10 w 19"/>
                <a:gd name="T7" fmla="*/ 11 h 12"/>
                <a:gd name="T8" fmla="*/ 19 w 19"/>
                <a:gd name="T9" fmla="*/ 7 h 12"/>
                <a:gd name="T10" fmla="*/ 11 w 19"/>
                <a:gd name="T11" fmla="*/ 0 h 12"/>
                <a:gd name="T12" fmla="*/ 9 w 19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1"/>
                    <a:pt x="6" y="12"/>
                    <a:pt x="10" y="11"/>
                  </a:cubicBezTo>
                  <a:cubicBezTo>
                    <a:pt x="13" y="11"/>
                    <a:pt x="17" y="9"/>
                    <a:pt x="19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2893219" y="2182613"/>
              <a:ext cx="48815" cy="30956"/>
            </a:xfrm>
            <a:custGeom>
              <a:avLst/>
              <a:gdLst>
                <a:gd name="T0" fmla="*/ 10 w 19"/>
                <a:gd name="T1" fmla="*/ 11 h 12"/>
                <a:gd name="T2" fmla="*/ 12 w 19"/>
                <a:gd name="T3" fmla="*/ 11 h 12"/>
                <a:gd name="T4" fmla="*/ 19 w 19"/>
                <a:gd name="T5" fmla="*/ 3 h 12"/>
                <a:gd name="T6" fmla="*/ 9 w 19"/>
                <a:gd name="T7" fmla="*/ 1 h 12"/>
                <a:gd name="T8" fmla="*/ 0 w 19"/>
                <a:gd name="T9" fmla="*/ 5 h 12"/>
                <a:gd name="T10" fmla="*/ 8 w 19"/>
                <a:gd name="T11" fmla="*/ 12 h 12"/>
                <a:gd name="T12" fmla="*/ 10 w 1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0" y="11"/>
                  </a:moveTo>
                  <a:cubicBezTo>
                    <a:pt x="11" y="11"/>
                    <a:pt x="12" y="11"/>
                    <a:pt x="12" y="1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5" y="1"/>
                    <a:pt x="2" y="3"/>
                    <a:pt x="0" y="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2933699" y="2195710"/>
              <a:ext cx="28575" cy="51197"/>
            </a:xfrm>
            <a:custGeom>
              <a:avLst/>
              <a:gdLst>
                <a:gd name="T0" fmla="*/ 0 w 11"/>
                <a:gd name="T1" fmla="*/ 9 h 20"/>
                <a:gd name="T2" fmla="*/ 0 w 11"/>
                <a:gd name="T3" fmla="*/ 11 h 20"/>
                <a:gd name="T4" fmla="*/ 0 w 11"/>
                <a:gd name="T5" fmla="*/ 13 h 20"/>
                <a:gd name="T6" fmla="*/ 9 w 11"/>
                <a:gd name="T7" fmla="*/ 20 h 20"/>
                <a:gd name="T8" fmla="*/ 11 w 11"/>
                <a:gd name="T9" fmla="*/ 9 h 20"/>
                <a:gd name="T10" fmla="*/ 6 w 11"/>
                <a:gd name="T11" fmla="*/ 0 h 20"/>
                <a:gd name="T12" fmla="*/ 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9"/>
                  </a:move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1" y="13"/>
                    <a:pt x="11" y="9"/>
                  </a:cubicBezTo>
                  <a:cubicBezTo>
                    <a:pt x="10" y="6"/>
                    <a:pt x="9" y="3"/>
                    <a:pt x="6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" name="Freeform 83"/>
            <p:cNvSpPr>
              <a:spLocks noEditPoints="1"/>
            </p:cNvSpPr>
            <p:nvPr/>
          </p:nvSpPr>
          <p:spPr bwMode="auto">
            <a:xfrm>
              <a:off x="2831306" y="2113556"/>
              <a:ext cx="215503" cy="233363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3 h 91"/>
                <a:gd name="T6" fmla="*/ 6 w 84"/>
                <a:gd name="T7" fmla="*/ 62 h 91"/>
                <a:gd name="T8" fmla="*/ 7 w 84"/>
                <a:gd name="T9" fmla="*/ 68 h 91"/>
                <a:gd name="T10" fmla="*/ 10 w 84"/>
                <a:gd name="T11" fmla="*/ 88 h 91"/>
                <a:gd name="T12" fmla="*/ 14 w 84"/>
                <a:gd name="T13" fmla="*/ 91 h 91"/>
                <a:gd name="T14" fmla="*/ 25 w 84"/>
                <a:gd name="T15" fmla="*/ 90 h 91"/>
                <a:gd name="T16" fmla="*/ 29 w 84"/>
                <a:gd name="T17" fmla="*/ 85 h 91"/>
                <a:gd name="T18" fmla="*/ 28 w 84"/>
                <a:gd name="T19" fmla="*/ 83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3 h 91"/>
                <a:gd name="T28" fmla="*/ 84 w 84"/>
                <a:gd name="T29" fmla="*/ 79 h 91"/>
                <a:gd name="T30" fmla="*/ 81 w 84"/>
                <a:gd name="T31" fmla="*/ 59 h 91"/>
                <a:gd name="T32" fmla="*/ 81 w 84"/>
                <a:gd name="T33" fmla="*/ 54 h 91"/>
                <a:gd name="T34" fmla="*/ 76 w 84"/>
                <a:gd name="T35" fmla="*/ 14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2 h 91"/>
                <a:gd name="T44" fmla="*/ 57 w 84"/>
                <a:gd name="T45" fmla="*/ 41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50 h 91"/>
                <a:gd name="T58" fmla="*/ 64 w 84"/>
                <a:gd name="T59" fmla="*/ 36 h 91"/>
                <a:gd name="T60" fmla="*/ 62 w 84"/>
                <a:gd name="T61" fmla="*/ 33 h 91"/>
                <a:gd name="T62" fmla="*/ 62 w 84"/>
                <a:gd name="T63" fmla="*/ 32 h 91"/>
                <a:gd name="T64" fmla="*/ 65 w 84"/>
                <a:gd name="T65" fmla="*/ 28 h 91"/>
                <a:gd name="T66" fmla="*/ 69 w 84"/>
                <a:gd name="T67" fmla="*/ 31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1"/>
                    <a:pt x="2" y="23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90"/>
                    <a:pt x="12" y="91"/>
                    <a:pt x="14" y="91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6" y="85"/>
                    <a:pt x="69" y="8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4" y="1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7"/>
                    <a:pt x="15" y="58"/>
                    <a:pt x="13" y="46"/>
                  </a:cubicBezTo>
                  <a:cubicBezTo>
                    <a:pt x="12" y="34"/>
                    <a:pt x="20" y="23"/>
                    <a:pt x="32" y="22"/>
                  </a:cubicBezTo>
                  <a:cubicBezTo>
                    <a:pt x="44" y="20"/>
                    <a:pt x="55" y="29"/>
                    <a:pt x="57" y="41"/>
                  </a:cubicBezTo>
                  <a:cubicBezTo>
                    <a:pt x="58" y="53"/>
                    <a:pt x="49" y="64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5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1"/>
                    <a:pt x="66" y="50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3" y="28"/>
                    <a:pt x="65" y="28"/>
                  </a:cubicBezTo>
                  <a:cubicBezTo>
                    <a:pt x="67" y="27"/>
                    <a:pt x="69" y="29"/>
                    <a:pt x="69" y="31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" name="Freeform 84"/>
            <p:cNvSpPr>
              <a:spLocks noEditPoints="1"/>
            </p:cNvSpPr>
            <p:nvPr/>
          </p:nvSpPr>
          <p:spPr bwMode="auto">
            <a:xfrm>
              <a:off x="804863" y="2233810"/>
              <a:ext cx="190500" cy="192881"/>
            </a:xfrm>
            <a:custGeom>
              <a:avLst/>
              <a:gdLst>
                <a:gd name="T0" fmla="*/ 33 w 74"/>
                <a:gd name="T1" fmla="*/ 2 h 75"/>
                <a:gd name="T2" fmla="*/ 2 w 74"/>
                <a:gd name="T3" fmla="*/ 41 h 75"/>
                <a:gd name="T4" fmla="*/ 41 w 74"/>
                <a:gd name="T5" fmla="*/ 72 h 75"/>
                <a:gd name="T6" fmla="*/ 72 w 74"/>
                <a:gd name="T7" fmla="*/ 33 h 75"/>
                <a:gd name="T8" fmla="*/ 33 w 74"/>
                <a:gd name="T9" fmla="*/ 2 h 75"/>
                <a:gd name="T10" fmla="*/ 40 w 74"/>
                <a:gd name="T11" fmla="*/ 65 h 75"/>
                <a:gd name="T12" fmla="*/ 9 w 74"/>
                <a:gd name="T13" fmla="*/ 41 h 75"/>
                <a:gd name="T14" fmla="*/ 33 w 74"/>
                <a:gd name="T15" fmla="*/ 9 h 75"/>
                <a:gd name="T16" fmla="*/ 65 w 74"/>
                <a:gd name="T17" fmla="*/ 34 h 75"/>
                <a:gd name="T18" fmla="*/ 40 w 74"/>
                <a:gd name="T1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5">
                  <a:moveTo>
                    <a:pt x="33" y="2"/>
                  </a:moveTo>
                  <a:cubicBezTo>
                    <a:pt x="13" y="5"/>
                    <a:pt x="0" y="22"/>
                    <a:pt x="2" y="41"/>
                  </a:cubicBezTo>
                  <a:cubicBezTo>
                    <a:pt x="4" y="61"/>
                    <a:pt x="22" y="75"/>
                    <a:pt x="41" y="72"/>
                  </a:cubicBezTo>
                  <a:cubicBezTo>
                    <a:pt x="61" y="70"/>
                    <a:pt x="74" y="52"/>
                    <a:pt x="72" y="33"/>
                  </a:cubicBezTo>
                  <a:cubicBezTo>
                    <a:pt x="70" y="14"/>
                    <a:pt x="52" y="0"/>
                    <a:pt x="33" y="2"/>
                  </a:cubicBezTo>
                  <a:close/>
                  <a:moveTo>
                    <a:pt x="40" y="65"/>
                  </a:moveTo>
                  <a:cubicBezTo>
                    <a:pt x="25" y="67"/>
                    <a:pt x="11" y="56"/>
                    <a:pt x="9" y="41"/>
                  </a:cubicBezTo>
                  <a:cubicBezTo>
                    <a:pt x="7" y="25"/>
                    <a:pt x="18" y="11"/>
                    <a:pt x="33" y="9"/>
                  </a:cubicBezTo>
                  <a:cubicBezTo>
                    <a:pt x="49" y="7"/>
                    <a:pt x="63" y="18"/>
                    <a:pt x="65" y="34"/>
                  </a:cubicBezTo>
                  <a:cubicBezTo>
                    <a:pt x="67" y="49"/>
                    <a:pt x="56" y="63"/>
                    <a:pt x="40" y="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85"/>
            <p:cNvSpPr>
              <a:spLocks noEditPoints="1"/>
            </p:cNvSpPr>
            <p:nvPr/>
          </p:nvSpPr>
          <p:spPr bwMode="auto">
            <a:xfrm>
              <a:off x="872728" y="2267147"/>
              <a:ext cx="61913" cy="123825"/>
            </a:xfrm>
            <a:custGeom>
              <a:avLst/>
              <a:gdLst>
                <a:gd name="T0" fmla="*/ 16 w 24"/>
                <a:gd name="T1" fmla="*/ 21 h 48"/>
                <a:gd name="T2" fmla="*/ 15 w 24"/>
                <a:gd name="T3" fmla="*/ 12 h 48"/>
                <a:gd name="T4" fmla="*/ 15 w 24"/>
                <a:gd name="T5" fmla="*/ 12 h 48"/>
                <a:gd name="T6" fmla="*/ 18 w 24"/>
                <a:gd name="T7" fmla="*/ 12 h 48"/>
                <a:gd name="T8" fmla="*/ 19 w 24"/>
                <a:gd name="T9" fmla="*/ 11 h 48"/>
                <a:gd name="T10" fmla="*/ 20 w 24"/>
                <a:gd name="T11" fmla="*/ 9 h 48"/>
                <a:gd name="T12" fmla="*/ 20 w 24"/>
                <a:gd name="T13" fmla="*/ 8 h 48"/>
                <a:gd name="T14" fmla="*/ 19 w 24"/>
                <a:gd name="T15" fmla="*/ 7 h 48"/>
                <a:gd name="T16" fmla="*/ 18 w 24"/>
                <a:gd name="T17" fmla="*/ 6 h 48"/>
                <a:gd name="T18" fmla="*/ 17 w 24"/>
                <a:gd name="T19" fmla="*/ 6 h 48"/>
                <a:gd name="T20" fmla="*/ 14 w 24"/>
                <a:gd name="T21" fmla="*/ 6 h 48"/>
                <a:gd name="T22" fmla="*/ 14 w 24"/>
                <a:gd name="T23" fmla="*/ 2 h 48"/>
                <a:gd name="T24" fmla="*/ 12 w 24"/>
                <a:gd name="T25" fmla="*/ 1 h 48"/>
                <a:gd name="T26" fmla="*/ 11 w 24"/>
                <a:gd name="T27" fmla="*/ 2 h 48"/>
                <a:gd name="T28" fmla="*/ 11 w 24"/>
                <a:gd name="T29" fmla="*/ 6 h 48"/>
                <a:gd name="T30" fmla="*/ 11 w 24"/>
                <a:gd name="T31" fmla="*/ 7 h 48"/>
                <a:gd name="T32" fmla="*/ 8 w 24"/>
                <a:gd name="T33" fmla="*/ 7 h 48"/>
                <a:gd name="T34" fmla="*/ 8 w 24"/>
                <a:gd name="T35" fmla="*/ 3 h 48"/>
                <a:gd name="T36" fmla="*/ 6 w 24"/>
                <a:gd name="T37" fmla="*/ 1 h 48"/>
                <a:gd name="T38" fmla="*/ 5 w 24"/>
                <a:gd name="T39" fmla="*/ 3 h 48"/>
                <a:gd name="T40" fmla="*/ 5 w 24"/>
                <a:gd name="T41" fmla="*/ 8 h 48"/>
                <a:gd name="T42" fmla="*/ 2 w 24"/>
                <a:gd name="T43" fmla="*/ 10 h 48"/>
                <a:gd name="T44" fmla="*/ 0 w 24"/>
                <a:gd name="T45" fmla="*/ 13 h 48"/>
                <a:gd name="T46" fmla="*/ 0 w 24"/>
                <a:gd name="T47" fmla="*/ 17 h 48"/>
                <a:gd name="T48" fmla="*/ 1 w 24"/>
                <a:gd name="T49" fmla="*/ 21 h 48"/>
                <a:gd name="T50" fmla="*/ 3 w 24"/>
                <a:gd name="T51" fmla="*/ 23 h 48"/>
                <a:gd name="T52" fmla="*/ 7 w 24"/>
                <a:gd name="T53" fmla="*/ 25 h 48"/>
                <a:gd name="T54" fmla="*/ 7 w 24"/>
                <a:gd name="T55" fmla="*/ 25 h 48"/>
                <a:gd name="T56" fmla="*/ 9 w 24"/>
                <a:gd name="T57" fmla="*/ 36 h 48"/>
                <a:gd name="T58" fmla="*/ 6 w 24"/>
                <a:gd name="T59" fmla="*/ 36 h 48"/>
                <a:gd name="T60" fmla="*/ 2 w 24"/>
                <a:gd name="T61" fmla="*/ 35 h 48"/>
                <a:gd name="T62" fmla="*/ 2 w 24"/>
                <a:gd name="T63" fmla="*/ 36 h 48"/>
                <a:gd name="T64" fmla="*/ 2 w 24"/>
                <a:gd name="T65" fmla="*/ 37 h 48"/>
                <a:gd name="T66" fmla="*/ 1 w 24"/>
                <a:gd name="T67" fmla="*/ 39 h 48"/>
                <a:gd name="T68" fmla="*/ 2 w 24"/>
                <a:gd name="T69" fmla="*/ 40 h 48"/>
                <a:gd name="T70" fmla="*/ 5 w 24"/>
                <a:gd name="T71" fmla="*/ 41 h 48"/>
                <a:gd name="T72" fmla="*/ 9 w 24"/>
                <a:gd name="T73" fmla="*/ 41 h 48"/>
                <a:gd name="T74" fmla="*/ 10 w 24"/>
                <a:gd name="T75" fmla="*/ 47 h 48"/>
                <a:gd name="T76" fmla="*/ 12 w 24"/>
                <a:gd name="T77" fmla="*/ 48 h 48"/>
                <a:gd name="T78" fmla="*/ 13 w 24"/>
                <a:gd name="T79" fmla="*/ 46 h 48"/>
                <a:gd name="T80" fmla="*/ 12 w 24"/>
                <a:gd name="T81" fmla="*/ 41 h 48"/>
                <a:gd name="T82" fmla="*/ 15 w 24"/>
                <a:gd name="T83" fmla="*/ 40 h 48"/>
                <a:gd name="T84" fmla="*/ 16 w 24"/>
                <a:gd name="T85" fmla="*/ 46 h 48"/>
                <a:gd name="T86" fmla="*/ 18 w 24"/>
                <a:gd name="T87" fmla="*/ 47 h 48"/>
                <a:gd name="T88" fmla="*/ 19 w 24"/>
                <a:gd name="T89" fmla="*/ 45 h 48"/>
                <a:gd name="T90" fmla="*/ 18 w 24"/>
                <a:gd name="T91" fmla="*/ 39 h 48"/>
                <a:gd name="T92" fmla="*/ 21 w 24"/>
                <a:gd name="T93" fmla="*/ 38 h 48"/>
                <a:gd name="T94" fmla="*/ 23 w 24"/>
                <a:gd name="T95" fmla="*/ 35 h 48"/>
                <a:gd name="T96" fmla="*/ 24 w 24"/>
                <a:gd name="T97" fmla="*/ 30 h 48"/>
                <a:gd name="T98" fmla="*/ 21 w 24"/>
                <a:gd name="T99" fmla="*/ 24 h 48"/>
                <a:gd name="T100" fmla="*/ 16 w 24"/>
                <a:gd name="T101" fmla="*/ 21 h 48"/>
                <a:gd name="T102" fmla="*/ 15 w 24"/>
                <a:gd name="T103" fmla="*/ 35 h 48"/>
                <a:gd name="T104" fmla="*/ 12 w 24"/>
                <a:gd name="T105" fmla="*/ 35 h 48"/>
                <a:gd name="T106" fmla="*/ 11 w 24"/>
                <a:gd name="T107" fmla="*/ 26 h 48"/>
                <a:gd name="T108" fmla="*/ 14 w 24"/>
                <a:gd name="T109" fmla="*/ 27 h 48"/>
                <a:gd name="T110" fmla="*/ 15 w 24"/>
                <a:gd name="T111" fmla="*/ 35 h 48"/>
                <a:gd name="T112" fmla="*/ 13 w 24"/>
                <a:gd name="T113" fmla="*/ 20 h 48"/>
                <a:gd name="T114" fmla="*/ 10 w 24"/>
                <a:gd name="T115" fmla="*/ 19 h 48"/>
                <a:gd name="T116" fmla="*/ 9 w 24"/>
                <a:gd name="T117" fmla="*/ 12 h 48"/>
                <a:gd name="T118" fmla="*/ 12 w 24"/>
                <a:gd name="T119" fmla="*/ 12 h 48"/>
                <a:gd name="T120" fmla="*/ 13 w 24"/>
                <a:gd name="T12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48">
                  <a:moveTo>
                    <a:pt x="16" y="21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20" y="10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1" y="20"/>
                    <a:pt x="1" y="21"/>
                  </a:cubicBezTo>
                  <a:cubicBezTo>
                    <a:pt x="2" y="22"/>
                    <a:pt x="3" y="22"/>
                    <a:pt x="3" y="23"/>
                  </a:cubicBezTo>
                  <a:cubicBezTo>
                    <a:pt x="4" y="24"/>
                    <a:pt x="5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5" y="35"/>
                    <a:pt x="4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1" y="38"/>
                    <a:pt x="1" y="39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7" y="41"/>
                    <a:pt x="8" y="41"/>
                    <a:pt x="9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1" y="48"/>
                    <a:pt x="12" y="48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9" y="47"/>
                    <a:pt x="19" y="46"/>
                    <a:pt x="19" y="45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1" y="38"/>
                  </a:cubicBezTo>
                  <a:cubicBezTo>
                    <a:pt x="22" y="37"/>
                    <a:pt x="23" y="36"/>
                    <a:pt x="23" y="35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20" y="23"/>
                    <a:pt x="18" y="22"/>
                    <a:pt x="16" y="21"/>
                  </a:cubicBezTo>
                  <a:close/>
                  <a:moveTo>
                    <a:pt x="15" y="35"/>
                  </a:moveTo>
                  <a:cubicBezTo>
                    <a:pt x="14" y="35"/>
                    <a:pt x="13" y="35"/>
                    <a:pt x="12" y="3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lnTo>
                    <a:pt x="15" y="35"/>
                  </a:lnTo>
                  <a:close/>
                  <a:moveTo>
                    <a:pt x="13" y="20"/>
                  </a:moveTo>
                  <a:cubicBezTo>
                    <a:pt x="12" y="20"/>
                    <a:pt x="11" y="20"/>
                    <a:pt x="10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1" y="12"/>
                    <a:pt x="12" y="12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" name="Freeform 86"/>
            <p:cNvSpPr>
              <a:spLocks noEditPoints="1"/>
            </p:cNvSpPr>
            <p:nvPr/>
          </p:nvSpPr>
          <p:spPr bwMode="auto">
            <a:xfrm>
              <a:off x="2113360" y="2592187"/>
              <a:ext cx="210740" cy="166688"/>
            </a:xfrm>
            <a:custGeom>
              <a:avLst/>
              <a:gdLst>
                <a:gd name="T0" fmla="*/ 64 w 82"/>
                <a:gd name="T1" fmla="*/ 1 h 65"/>
                <a:gd name="T2" fmla="*/ 11 w 82"/>
                <a:gd name="T3" fmla="*/ 7 h 65"/>
                <a:gd name="T4" fmla="*/ 0 w 82"/>
                <a:gd name="T5" fmla="*/ 21 h 65"/>
                <a:gd name="T6" fmla="*/ 4 w 82"/>
                <a:gd name="T7" fmla="*/ 54 h 65"/>
                <a:gd name="T8" fmla="*/ 18 w 82"/>
                <a:gd name="T9" fmla="*/ 64 h 65"/>
                <a:gd name="T10" fmla="*/ 71 w 82"/>
                <a:gd name="T11" fmla="*/ 58 h 65"/>
                <a:gd name="T12" fmla="*/ 82 w 82"/>
                <a:gd name="T13" fmla="*/ 44 h 65"/>
                <a:gd name="T14" fmla="*/ 77 w 82"/>
                <a:gd name="T15" fmla="*/ 11 h 65"/>
                <a:gd name="T16" fmla="*/ 64 w 82"/>
                <a:gd name="T17" fmla="*/ 1 h 65"/>
                <a:gd name="T18" fmla="*/ 11 w 82"/>
                <a:gd name="T19" fmla="*/ 13 h 65"/>
                <a:gd name="T20" fmla="*/ 65 w 82"/>
                <a:gd name="T21" fmla="*/ 6 h 65"/>
                <a:gd name="T22" fmla="*/ 72 w 82"/>
                <a:gd name="T23" fmla="*/ 12 h 65"/>
                <a:gd name="T24" fmla="*/ 73 w 82"/>
                <a:gd name="T25" fmla="*/ 15 h 65"/>
                <a:gd name="T26" fmla="*/ 6 w 82"/>
                <a:gd name="T27" fmla="*/ 23 h 65"/>
                <a:gd name="T28" fmla="*/ 6 w 82"/>
                <a:gd name="T29" fmla="*/ 20 h 65"/>
                <a:gd name="T30" fmla="*/ 11 w 82"/>
                <a:gd name="T31" fmla="*/ 13 h 65"/>
                <a:gd name="T32" fmla="*/ 70 w 82"/>
                <a:gd name="T33" fmla="*/ 52 h 65"/>
                <a:gd name="T34" fmla="*/ 17 w 82"/>
                <a:gd name="T35" fmla="*/ 59 h 65"/>
                <a:gd name="T36" fmla="*/ 10 w 82"/>
                <a:gd name="T37" fmla="*/ 53 h 65"/>
                <a:gd name="T38" fmla="*/ 7 w 82"/>
                <a:gd name="T39" fmla="*/ 36 h 65"/>
                <a:gd name="T40" fmla="*/ 74 w 82"/>
                <a:gd name="T41" fmla="*/ 28 h 65"/>
                <a:gd name="T42" fmla="*/ 76 w 82"/>
                <a:gd name="T43" fmla="*/ 45 h 65"/>
                <a:gd name="T44" fmla="*/ 70 w 82"/>
                <a:gd name="T45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65">
                  <a:moveTo>
                    <a:pt x="64" y="1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4" y="8"/>
                    <a:pt x="0" y="14"/>
                    <a:pt x="0" y="2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0"/>
                    <a:pt x="11" y="65"/>
                    <a:pt x="18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8" y="57"/>
                    <a:pt x="82" y="51"/>
                    <a:pt x="82" y="4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1" y="0"/>
                    <a:pt x="64" y="1"/>
                  </a:cubicBezTo>
                  <a:close/>
                  <a:moveTo>
                    <a:pt x="11" y="13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8" y="6"/>
                    <a:pt x="72" y="8"/>
                    <a:pt x="72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6"/>
                    <a:pt x="8" y="13"/>
                    <a:pt x="11" y="13"/>
                  </a:cubicBezTo>
                  <a:close/>
                  <a:moveTo>
                    <a:pt x="70" y="5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3" y="59"/>
                    <a:pt x="10" y="57"/>
                    <a:pt x="10" y="5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8"/>
                    <a:pt x="74" y="52"/>
                    <a:pt x="70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2146697" y="2682675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3 w 38"/>
                <a:gd name="T5" fmla="*/ 10 h 10"/>
                <a:gd name="T6" fmla="*/ 0 w 38"/>
                <a:gd name="T7" fmla="*/ 7 h 10"/>
                <a:gd name="T8" fmla="*/ 0 w 38"/>
                <a:gd name="T9" fmla="*/ 7 h 10"/>
                <a:gd name="T10" fmla="*/ 3 w 38"/>
                <a:gd name="T11" fmla="*/ 4 h 10"/>
                <a:gd name="T12" fmla="*/ 35 w 38"/>
                <a:gd name="T13" fmla="*/ 1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6"/>
                    <a:pt x="35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2149078" y="2713632"/>
              <a:ext cx="59531" cy="17860"/>
            </a:xfrm>
            <a:custGeom>
              <a:avLst/>
              <a:gdLst>
                <a:gd name="T0" fmla="*/ 23 w 23"/>
                <a:gd name="T1" fmla="*/ 2 h 7"/>
                <a:gd name="T2" fmla="*/ 20 w 23"/>
                <a:gd name="T3" fmla="*/ 5 h 7"/>
                <a:gd name="T4" fmla="*/ 3 w 23"/>
                <a:gd name="T5" fmla="*/ 7 h 7"/>
                <a:gd name="T6" fmla="*/ 0 w 23"/>
                <a:gd name="T7" fmla="*/ 5 h 7"/>
                <a:gd name="T8" fmla="*/ 0 w 23"/>
                <a:gd name="T9" fmla="*/ 5 h 7"/>
                <a:gd name="T10" fmla="*/ 3 w 23"/>
                <a:gd name="T11" fmla="*/ 2 h 7"/>
                <a:gd name="T12" fmla="*/ 20 w 23"/>
                <a:gd name="T13" fmla="*/ 0 h 7"/>
                <a:gd name="T14" fmla="*/ 23 w 2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Freeform 89"/>
            <p:cNvSpPr>
              <a:spLocks noEditPoints="1"/>
            </p:cNvSpPr>
            <p:nvPr/>
          </p:nvSpPr>
          <p:spPr bwMode="auto">
            <a:xfrm>
              <a:off x="1577578" y="2439788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5 h 23"/>
                <a:gd name="T4" fmla="*/ 8 w 12"/>
                <a:gd name="T5" fmla="*/ 5 h 23"/>
                <a:gd name="T6" fmla="*/ 9 w 12"/>
                <a:gd name="T7" fmla="*/ 5 h 23"/>
                <a:gd name="T8" fmla="*/ 10 w 12"/>
                <a:gd name="T9" fmla="*/ 5 h 23"/>
                <a:gd name="T10" fmla="*/ 10 w 12"/>
                <a:gd name="T11" fmla="*/ 4 h 23"/>
                <a:gd name="T12" fmla="*/ 10 w 12"/>
                <a:gd name="T13" fmla="*/ 3 h 23"/>
                <a:gd name="T14" fmla="*/ 10 w 12"/>
                <a:gd name="T15" fmla="*/ 3 h 23"/>
                <a:gd name="T16" fmla="*/ 9 w 12"/>
                <a:gd name="T17" fmla="*/ 3 h 23"/>
                <a:gd name="T18" fmla="*/ 9 w 12"/>
                <a:gd name="T19" fmla="*/ 2 h 23"/>
                <a:gd name="T20" fmla="*/ 7 w 12"/>
                <a:gd name="T21" fmla="*/ 2 h 23"/>
                <a:gd name="T22" fmla="*/ 7 w 12"/>
                <a:gd name="T23" fmla="*/ 0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5 w 12"/>
                <a:gd name="T33" fmla="*/ 3 h 23"/>
                <a:gd name="T34" fmla="*/ 4 w 12"/>
                <a:gd name="T35" fmla="*/ 1 h 23"/>
                <a:gd name="T36" fmla="*/ 3 w 12"/>
                <a:gd name="T37" fmla="*/ 0 h 23"/>
                <a:gd name="T38" fmla="*/ 3 w 12"/>
                <a:gd name="T39" fmla="*/ 1 h 23"/>
                <a:gd name="T40" fmla="*/ 3 w 12"/>
                <a:gd name="T41" fmla="*/ 3 h 23"/>
                <a:gd name="T42" fmla="*/ 2 w 12"/>
                <a:gd name="T43" fmla="*/ 4 h 23"/>
                <a:gd name="T44" fmla="*/ 1 w 12"/>
                <a:gd name="T45" fmla="*/ 6 h 23"/>
                <a:gd name="T46" fmla="*/ 1 w 12"/>
                <a:gd name="T47" fmla="*/ 8 h 23"/>
                <a:gd name="T48" fmla="*/ 1 w 12"/>
                <a:gd name="T49" fmla="*/ 9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3 w 12"/>
                <a:gd name="T59" fmla="*/ 17 h 23"/>
                <a:gd name="T60" fmla="*/ 2 w 12"/>
                <a:gd name="T61" fmla="*/ 16 h 23"/>
                <a:gd name="T62" fmla="*/ 1 w 12"/>
                <a:gd name="T63" fmla="*/ 17 h 23"/>
                <a:gd name="T64" fmla="*/ 1 w 12"/>
                <a:gd name="T65" fmla="*/ 18 h 23"/>
                <a:gd name="T66" fmla="*/ 1 w 12"/>
                <a:gd name="T67" fmla="*/ 19 h 23"/>
                <a:gd name="T68" fmla="*/ 1 w 12"/>
                <a:gd name="T69" fmla="*/ 19 h 23"/>
                <a:gd name="T70" fmla="*/ 3 w 12"/>
                <a:gd name="T71" fmla="*/ 19 h 23"/>
                <a:gd name="T72" fmla="*/ 5 w 12"/>
                <a:gd name="T73" fmla="*/ 20 h 23"/>
                <a:gd name="T74" fmla="*/ 5 w 12"/>
                <a:gd name="T75" fmla="*/ 22 h 23"/>
                <a:gd name="T76" fmla="*/ 6 w 12"/>
                <a:gd name="T77" fmla="*/ 23 h 23"/>
                <a:gd name="T78" fmla="*/ 7 w 12"/>
                <a:gd name="T79" fmla="*/ 22 h 23"/>
                <a:gd name="T80" fmla="*/ 7 w 12"/>
                <a:gd name="T81" fmla="*/ 19 h 23"/>
                <a:gd name="T82" fmla="*/ 8 w 12"/>
                <a:gd name="T83" fmla="*/ 19 h 23"/>
                <a:gd name="T84" fmla="*/ 8 w 12"/>
                <a:gd name="T85" fmla="*/ 22 h 23"/>
                <a:gd name="T86" fmla="*/ 9 w 12"/>
                <a:gd name="T87" fmla="*/ 22 h 23"/>
                <a:gd name="T88" fmla="*/ 10 w 12"/>
                <a:gd name="T89" fmla="*/ 22 h 23"/>
                <a:gd name="T90" fmla="*/ 9 w 12"/>
                <a:gd name="T91" fmla="*/ 19 h 23"/>
                <a:gd name="T92" fmla="*/ 11 w 12"/>
                <a:gd name="T93" fmla="*/ 18 h 23"/>
                <a:gd name="T94" fmla="*/ 12 w 12"/>
                <a:gd name="T95" fmla="*/ 16 h 23"/>
                <a:gd name="T96" fmla="*/ 12 w 12"/>
                <a:gd name="T97" fmla="*/ 14 h 23"/>
                <a:gd name="T98" fmla="*/ 11 w 12"/>
                <a:gd name="T99" fmla="*/ 11 h 23"/>
                <a:gd name="T100" fmla="*/ 8 w 12"/>
                <a:gd name="T101" fmla="*/ 10 h 23"/>
                <a:gd name="T102" fmla="*/ 8 w 12"/>
                <a:gd name="T103" fmla="*/ 16 h 23"/>
                <a:gd name="T104" fmla="*/ 6 w 12"/>
                <a:gd name="T105" fmla="*/ 17 h 23"/>
                <a:gd name="T106" fmla="*/ 6 w 12"/>
                <a:gd name="T107" fmla="*/ 12 h 23"/>
                <a:gd name="T108" fmla="*/ 7 w 12"/>
                <a:gd name="T109" fmla="*/ 13 h 23"/>
                <a:gd name="T110" fmla="*/ 8 w 12"/>
                <a:gd name="T111" fmla="*/ 16 h 23"/>
                <a:gd name="T112" fmla="*/ 7 w 12"/>
                <a:gd name="T113" fmla="*/ 9 h 23"/>
                <a:gd name="T114" fmla="*/ 5 w 12"/>
                <a:gd name="T115" fmla="*/ 9 h 23"/>
                <a:gd name="T116" fmla="*/ 5 w 12"/>
                <a:gd name="T117" fmla="*/ 5 h 23"/>
                <a:gd name="T118" fmla="*/ 6 w 12"/>
                <a:gd name="T119" fmla="*/ 5 h 23"/>
                <a:gd name="T120" fmla="*/ 7 w 12"/>
                <a:gd name="T12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2" y="16"/>
                  </a:cubicBezTo>
                  <a:cubicBezTo>
                    <a:pt x="2" y="16"/>
                    <a:pt x="2" y="17"/>
                    <a:pt x="1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2" y="17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1" y="12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lose/>
                  <a:moveTo>
                    <a:pt x="8" y="16"/>
                  </a:moveTo>
                  <a:cubicBezTo>
                    <a:pt x="7" y="16"/>
                    <a:pt x="7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lnTo>
                    <a:pt x="8" y="16"/>
                  </a:lnTo>
                  <a:close/>
                  <a:moveTo>
                    <a:pt x="7" y="9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Freeform 90"/>
            <p:cNvSpPr>
              <a:spLocks noEditPoints="1"/>
            </p:cNvSpPr>
            <p:nvPr/>
          </p:nvSpPr>
          <p:spPr bwMode="auto">
            <a:xfrm>
              <a:off x="1531144" y="2406450"/>
              <a:ext cx="123825" cy="180975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1500187" y="2377876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8 h 60"/>
                <a:gd name="T4" fmla="*/ 0 w 87"/>
                <a:gd name="T5" fmla="*/ 20 h 60"/>
                <a:gd name="T6" fmla="*/ 4 w 87"/>
                <a:gd name="T7" fmla="*/ 50 h 60"/>
                <a:gd name="T8" fmla="*/ 16 w 87"/>
                <a:gd name="T9" fmla="*/ 59 h 60"/>
                <a:gd name="T10" fmla="*/ 20 w 87"/>
                <a:gd name="T11" fmla="*/ 59 h 60"/>
                <a:gd name="T12" fmla="*/ 15 w 87"/>
                <a:gd name="T13" fmla="*/ 55 h 60"/>
                <a:gd name="T14" fmla="*/ 15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6 w 87"/>
                <a:gd name="T29" fmla="*/ 47 h 60"/>
                <a:gd name="T30" fmla="*/ 61 w 87"/>
                <a:gd name="T31" fmla="*/ 49 h 60"/>
                <a:gd name="T32" fmla="*/ 57 w 87"/>
                <a:gd name="T33" fmla="*/ 54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4" y="9"/>
                    <a:pt x="0" y="15"/>
                    <a:pt x="0" y="2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6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6"/>
                    <a:pt x="7" y="13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7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6" y="47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4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4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Freeform 92"/>
            <p:cNvSpPr>
              <a:spLocks noEditPoints="1"/>
            </p:cNvSpPr>
            <p:nvPr/>
          </p:nvSpPr>
          <p:spPr bwMode="auto">
            <a:xfrm>
              <a:off x="2653903" y="2187376"/>
              <a:ext cx="27384" cy="59531"/>
            </a:xfrm>
            <a:custGeom>
              <a:avLst/>
              <a:gdLst>
                <a:gd name="T0" fmla="*/ 8 w 11"/>
                <a:gd name="T1" fmla="*/ 10 h 23"/>
                <a:gd name="T2" fmla="*/ 7 w 11"/>
                <a:gd name="T3" fmla="*/ 5 h 23"/>
                <a:gd name="T4" fmla="*/ 7 w 11"/>
                <a:gd name="T5" fmla="*/ 5 h 23"/>
                <a:gd name="T6" fmla="*/ 9 w 11"/>
                <a:gd name="T7" fmla="*/ 5 h 23"/>
                <a:gd name="T8" fmla="*/ 9 w 11"/>
                <a:gd name="T9" fmla="*/ 5 h 23"/>
                <a:gd name="T10" fmla="*/ 9 w 11"/>
                <a:gd name="T11" fmla="*/ 4 h 23"/>
                <a:gd name="T12" fmla="*/ 9 w 11"/>
                <a:gd name="T13" fmla="*/ 3 h 23"/>
                <a:gd name="T14" fmla="*/ 9 w 11"/>
                <a:gd name="T15" fmla="*/ 3 h 23"/>
                <a:gd name="T16" fmla="*/ 8 w 11"/>
                <a:gd name="T17" fmla="*/ 3 h 23"/>
                <a:gd name="T18" fmla="*/ 8 w 11"/>
                <a:gd name="T19" fmla="*/ 3 h 23"/>
                <a:gd name="T20" fmla="*/ 7 w 11"/>
                <a:gd name="T21" fmla="*/ 3 h 23"/>
                <a:gd name="T22" fmla="*/ 6 w 11"/>
                <a:gd name="T23" fmla="*/ 1 h 23"/>
                <a:gd name="T24" fmla="*/ 6 w 11"/>
                <a:gd name="T25" fmla="*/ 0 h 23"/>
                <a:gd name="T26" fmla="*/ 5 w 11"/>
                <a:gd name="T27" fmla="*/ 1 h 23"/>
                <a:gd name="T28" fmla="*/ 5 w 11"/>
                <a:gd name="T29" fmla="*/ 3 h 23"/>
                <a:gd name="T30" fmla="*/ 5 w 11"/>
                <a:gd name="T31" fmla="*/ 3 h 23"/>
                <a:gd name="T32" fmla="*/ 4 w 11"/>
                <a:gd name="T33" fmla="*/ 3 h 23"/>
                <a:gd name="T34" fmla="*/ 3 w 11"/>
                <a:gd name="T35" fmla="*/ 1 h 23"/>
                <a:gd name="T36" fmla="*/ 3 w 11"/>
                <a:gd name="T37" fmla="*/ 0 h 23"/>
                <a:gd name="T38" fmla="*/ 2 w 11"/>
                <a:gd name="T39" fmla="*/ 1 h 23"/>
                <a:gd name="T40" fmla="*/ 2 w 11"/>
                <a:gd name="T41" fmla="*/ 4 h 23"/>
                <a:gd name="T42" fmla="*/ 1 w 11"/>
                <a:gd name="T43" fmla="*/ 5 h 23"/>
                <a:gd name="T44" fmla="*/ 0 w 11"/>
                <a:gd name="T45" fmla="*/ 6 h 23"/>
                <a:gd name="T46" fmla="*/ 0 w 11"/>
                <a:gd name="T47" fmla="*/ 8 h 23"/>
                <a:gd name="T48" fmla="*/ 0 w 11"/>
                <a:gd name="T49" fmla="*/ 10 h 23"/>
                <a:gd name="T50" fmla="*/ 1 w 11"/>
                <a:gd name="T51" fmla="*/ 11 h 23"/>
                <a:gd name="T52" fmla="*/ 3 w 11"/>
                <a:gd name="T53" fmla="*/ 12 h 23"/>
                <a:gd name="T54" fmla="*/ 3 w 11"/>
                <a:gd name="T55" fmla="*/ 12 h 23"/>
                <a:gd name="T56" fmla="*/ 4 w 11"/>
                <a:gd name="T57" fmla="*/ 17 h 23"/>
                <a:gd name="T58" fmla="*/ 3 w 11"/>
                <a:gd name="T59" fmla="*/ 17 h 23"/>
                <a:gd name="T60" fmla="*/ 1 w 11"/>
                <a:gd name="T61" fmla="*/ 17 h 23"/>
                <a:gd name="T62" fmla="*/ 1 w 11"/>
                <a:gd name="T63" fmla="*/ 17 h 23"/>
                <a:gd name="T64" fmla="*/ 0 w 11"/>
                <a:gd name="T65" fmla="*/ 18 h 23"/>
                <a:gd name="T66" fmla="*/ 0 w 11"/>
                <a:gd name="T67" fmla="*/ 19 h 23"/>
                <a:gd name="T68" fmla="*/ 1 w 11"/>
                <a:gd name="T69" fmla="*/ 19 h 23"/>
                <a:gd name="T70" fmla="*/ 2 w 11"/>
                <a:gd name="T71" fmla="*/ 20 h 23"/>
                <a:gd name="T72" fmla="*/ 4 w 11"/>
                <a:gd name="T73" fmla="*/ 20 h 23"/>
                <a:gd name="T74" fmla="*/ 5 w 11"/>
                <a:gd name="T75" fmla="*/ 22 h 23"/>
                <a:gd name="T76" fmla="*/ 5 w 11"/>
                <a:gd name="T77" fmla="*/ 23 h 23"/>
                <a:gd name="T78" fmla="*/ 6 w 11"/>
                <a:gd name="T79" fmla="*/ 22 h 23"/>
                <a:gd name="T80" fmla="*/ 6 w 11"/>
                <a:gd name="T81" fmla="*/ 20 h 23"/>
                <a:gd name="T82" fmla="*/ 7 w 11"/>
                <a:gd name="T83" fmla="*/ 19 h 23"/>
                <a:gd name="T84" fmla="*/ 8 w 11"/>
                <a:gd name="T85" fmla="*/ 22 h 23"/>
                <a:gd name="T86" fmla="*/ 8 w 11"/>
                <a:gd name="T87" fmla="*/ 23 h 23"/>
                <a:gd name="T88" fmla="*/ 9 w 11"/>
                <a:gd name="T89" fmla="*/ 22 h 23"/>
                <a:gd name="T90" fmla="*/ 9 w 11"/>
                <a:gd name="T91" fmla="*/ 19 h 23"/>
                <a:gd name="T92" fmla="*/ 10 w 11"/>
                <a:gd name="T93" fmla="*/ 18 h 23"/>
                <a:gd name="T94" fmla="*/ 11 w 11"/>
                <a:gd name="T95" fmla="*/ 17 h 23"/>
                <a:gd name="T96" fmla="*/ 11 w 11"/>
                <a:gd name="T97" fmla="*/ 14 h 23"/>
                <a:gd name="T98" fmla="*/ 10 w 11"/>
                <a:gd name="T99" fmla="*/ 11 h 23"/>
                <a:gd name="T100" fmla="*/ 8 w 11"/>
                <a:gd name="T101" fmla="*/ 10 h 23"/>
                <a:gd name="T102" fmla="*/ 7 w 11"/>
                <a:gd name="T103" fmla="*/ 16 h 23"/>
                <a:gd name="T104" fmla="*/ 5 w 11"/>
                <a:gd name="T105" fmla="*/ 17 h 23"/>
                <a:gd name="T106" fmla="*/ 5 w 11"/>
                <a:gd name="T107" fmla="*/ 12 h 23"/>
                <a:gd name="T108" fmla="*/ 6 w 11"/>
                <a:gd name="T109" fmla="*/ 13 h 23"/>
                <a:gd name="T110" fmla="*/ 7 w 11"/>
                <a:gd name="T111" fmla="*/ 16 h 23"/>
                <a:gd name="T112" fmla="*/ 6 w 11"/>
                <a:gd name="T113" fmla="*/ 10 h 23"/>
                <a:gd name="T114" fmla="*/ 4 w 11"/>
                <a:gd name="T115" fmla="*/ 9 h 23"/>
                <a:gd name="T116" fmla="*/ 4 w 11"/>
                <a:gd name="T117" fmla="*/ 6 h 23"/>
                <a:gd name="T118" fmla="*/ 5 w 11"/>
                <a:gd name="T119" fmla="*/ 5 h 23"/>
                <a:gd name="T120" fmla="*/ 6 w 11"/>
                <a:gd name="T1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" h="23">
                  <a:moveTo>
                    <a:pt x="8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7"/>
                    <a:pt x="11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3"/>
                    <a:pt x="11" y="12"/>
                    <a:pt x="10" y="11"/>
                  </a:cubicBezTo>
                  <a:cubicBezTo>
                    <a:pt x="9" y="11"/>
                    <a:pt x="8" y="10"/>
                    <a:pt x="8" y="10"/>
                  </a:cubicBezTo>
                  <a:close/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lnTo>
                    <a:pt x="7" y="16"/>
                  </a:lnTo>
                  <a:close/>
                  <a:moveTo>
                    <a:pt x="6" y="10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lnTo>
                    <a:pt x="6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Freeform 93"/>
            <p:cNvSpPr>
              <a:spLocks noEditPoints="1"/>
            </p:cNvSpPr>
            <p:nvPr/>
          </p:nvSpPr>
          <p:spPr bwMode="auto">
            <a:xfrm>
              <a:off x="2603897" y="2156419"/>
              <a:ext cx="123825" cy="178594"/>
            </a:xfrm>
            <a:custGeom>
              <a:avLst/>
              <a:gdLst>
                <a:gd name="T0" fmla="*/ 47 w 48"/>
                <a:gd name="T1" fmla="*/ 21 h 69"/>
                <a:gd name="T2" fmla="*/ 21 w 48"/>
                <a:gd name="T3" fmla="*/ 1 h 69"/>
                <a:gd name="T4" fmla="*/ 2 w 48"/>
                <a:gd name="T5" fmla="*/ 26 h 69"/>
                <a:gd name="T6" fmla="*/ 21 w 48"/>
                <a:gd name="T7" fmla="*/ 46 h 69"/>
                <a:gd name="T8" fmla="*/ 23 w 48"/>
                <a:gd name="T9" fmla="*/ 65 h 69"/>
                <a:gd name="T10" fmla="*/ 28 w 48"/>
                <a:gd name="T11" fmla="*/ 69 h 69"/>
                <a:gd name="T12" fmla="*/ 32 w 48"/>
                <a:gd name="T13" fmla="*/ 68 h 69"/>
                <a:gd name="T14" fmla="*/ 35 w 48"/>
                <a:gd name="T15" fmla="*/ 63 h 69"/>
                <a:gd name="T16" fmla="*/ 33 w 48"/>
                <a:gd name="T17" fmla="*/ 44 h 69"/>
                <a:gd name="T18" fmla="*/ 47 w 48"/>
                <a:gd name="T19" fmla="*/ 21 h 69"/>
                <a:gd name="T20" fmla="*/ 26 w 48"/>
                <a:gd name="T21" fmla="*/ 39 h 69"/>
                <a:gd name="T22" fmla="*/ 8 w 48"/>
                <a:gd name="T23" fmla="*/ 25 h 69"/>
                <a:gd name="T24" fmla="*/ 22 w 48"/>
                <a:gd name="T25" fmla="*/ 8 h 69"/>
                <a:gd name="T26" fmla="*/ 40 w 48"/>
                <a:gd name="T27" fmla="*/ 22 h 69"/>
                <a:gd name="T28" fmla="*/ 26 w 48"/>
                <a:gd name="T2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9">
                  <a:moveTo>
                    <a:pt x="47" y="21"/>
                  </a:moveTo>
                  <a:cubicBezTo>
                    <a:pt x="45" y="8"/>
                    <a:pt x="34" y="0"/>
                    <a:pt x="21" y="1"/>
                  </a:cubicBezTo>
                  <a:cubicBezTo>
                    <a:pt x="9" y="3"/>
                    <a:pt x="0" y="14"/>
                    <a:pt x="2" y="26"/>
                  </a:cubicBezTo>
                  <a:cubicBezTo>
                    <a:pt x="3" y="36"/>
                    <a:pt x="11" y="44"/>
                    <a:pt x="21" y="46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7"/>
                    <a:pt x="25" y="69"/>
                    <a:pt x="28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4" y="68"/>
                    <a:pt x="36" y="66"/>
                    <a:pt x="35" y="6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0"/>
                    <a:pt x="48" y="31"/>
                    <a:pt x="47" y="21"/>
                  </a:cubicBezTo>
                  <a:close/>
                  <a:moveTo>
                    <a:pt x="26" y="39"/>
                  </a:moveTo>
                  <a:cubicBezTo>
                    <a:pt x="17" y="41"/>
                    <a:pt x="9" y="34"/>
                    <a:pt x="8" y="25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3"/>
                    <a:pt x="40" y="22"/>
                  </a:cubicBezTo>
                  <a:cubicBezTo>
                    <a:pt x="41" y="30"/>
                    <a:pt x="35" y="38"/>
                    <a:pt x="26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2574130" y="2125463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9 h 60"/>
                <a:gd name="T4" fmla="*/ 1 w 87"/>
                <a:gd name="T5" fmla="*/ 21 h 60"/>
                <a:gd name="T6" fmla="*/ 4 w 87"/>
                <a:gd name="T7" fmla="*/ 50 h 60"/>
                <a:gd name="T8" fmla="*/ 16 w 87"/>
                <a:gd name="T9" fmla="*/ 60 h 60"/>
                <a:gd name="T10" fmla="*/ 20 w 87"/>
                <a:gd name="T11" fmla="*/ 59 h 60"/>
                <a:gd name="T12" fmla="*/ 16 w 87"/>
                <a:gd name="T13" fmla="*/ 55 h 60"/>
                <a:gd name="T14" fmla="*/ 16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7 w 87"/>
                <a:gd name="T29" fmla="*/ 48 h 60"/>
                <a:gd name="T30" fmla="*/ 61 w 87"/>
                <a:gd name="T31" fmla="*/ 49 h 60"/>
                <a:gd name="T32" fmla="*/ 57 w 87"/>
                <a:gd name="T33" fmla="*/ 55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4" y="9"/>
                    <a:pt x="0" y="15"/>
                    <a:pt x="1" y="21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7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7"/>
                    <a:pt x="7" y="14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8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7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5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704850" y="2658862"/>
              <a:ext cx="216694" cy="167879"/>
            </a:xfrm>
            <a:custGeom>
              <a:avLst/>
              <a:gdLst>
                <a:gd name="T0" fmla="*/ 84 w 84"/>
                <a:gd name="T1" fmla="*/ 1 h 65"/>
                <a:gd name="T2" fmla="*/ 45 w 84"/>
                <a:gd name="T3" fmla="*/ 51 h 65"/>
                <a:gd name="T4" fmla="*/ 28 w 84"/>
                <a:gd name="T5" fmla="*/ 38 h 65"/>
                <a:gd name="T6" fmla="*/ 2 w 84"/>
                <a:gd name="T7" fmla="*/ 65 h 65"/>
                <a:gd name="T8" fmla="*/ 0 w 84"/>
                <a:gd name="T9" fmla="*/ 52 h 65"/>
                <a:gd name="T10" fmla="*/ 27 w 84"/>
                <a:gd name="T11" fmla="*/ 26 h 65"/>
                <a:gd name="T12" fmla="*/ 44 w 84"/>
                <a:gd name="T13" fmla="*/ 39 h 65"/>
                <a:gd name="T14" fmla="*/ 83 w 84"/>
                <a:gd name="T15" fmla="*/ 1 h 65"/>
                <a:gd name="T16" fmla="*/ 84 w 84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5">
                  <a:moveTo>
                    <a:pt x="84" y="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4" y="0"/>
                    <a:pt x="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903684" y="2818407"/>
              <a:ext cx="4763" cy="13097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5 h 5"/>
                <a:gd name="T4" fmla="*/ 1 w 2"/>
                <a:gd name="T5" fmla="*/ 1 h 5"/>
                <a:gd name="T6" fmla="*/ 0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900113" y="2798166"/>
              <a:ext cx="5953" cy="13097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5 h 5"/>
                <a:gd name="T4" fmla="*/ 1 w 2"/>
                <a:gd name="T5" fmla="*/ 0 h 5"/>
                <a:gd name="T6" fmla="*/ 0 w 2"/>
                <a:gd name="T7" fmla="*/ 1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Freeform 98"/>
            <p:cNvSpPr>
              <a:spLocks noEditPoints="1"/>
            </p:cNvSpPr>
            <p:nvPr/>
          </p:nvSpPr>
          <p:spPr bwMode="auto">
            <a:xfrm>
              <a:off x="713185" y="2694581"/>
              <a:ext cx="230981" cy="190500"/>
            </a:xfrm>
            <a:custGeom>
              <a:avLst/>
              <a:gdLst>
                <a:gd name="T0" fmla="*/ 76 w 90"/>
                <a:gd name="T1" fmla="*/ 8 h 74"/>
                <a:gd name="T2" fmla="*/ 44 w 90"/>
                <a:gd name="T3" fmla="*/ 50 h 74"/>
                <a:gd name="T4" fmla="*/ 27 w 90"/>
                <a:gd name="T5" fmla="*/ 37 h 74"/>
                <a:gd name="T6" fmla="*/ 0 w 90"/>
                <a:gd name="T7" fmla="*/ 63 h 74"/>
                <a:gd name="T8" fmla="*/ 1 w 90"/>
                <a:gd name="T9" fmla="*/ 68 h 74"/>
                <a:gd name="T10" fmla="*/ 9 w 90"/>
                <a:gd name="T11" fmla="*/ 74 h 74"/>
                <a:gd name="T12" fmla="*/ 84 w 90"/>
                <a:gd name="T13" fmla="*/ 65 h 74"/>
                <a:gd name="T14" fmla="*/ 90 w 90"/>
                <a:gd name="T15" fmla="*/ 57 h 74"/>
                <a:gd name="T16" fmla="*/ 83 w 90"/>
                <a:gd name="T17" fmla="*/ 0 h 74"/>
                <a:gd name="T18" fmla="*/ 76 w 90"/>
                <a:gd name="T19" fmla="*/ 8 h 74"/>
                <a:gd name="T20" fmla="*/ 81 w 90"/>
                <a:gd name="T21" fmla="*/ 53 h 74"/>
                <a:gd name="T22" fmla="*/ 79 w 90"/>
                <a:gd name="T23" fmla="*/ 55 h 74"/>
                <a:gd name="T24" fmla="*/ 78 w 90"/>
                <a:gd name="T25" fmla="*/ 56 h 74"/>
                <a:gd name="T26" fmla="*/ 78 w 90"/>
                <a:gd name="T27" fmla="*/ 59 h 74"/>
                <a:gd name="T28" fmla="*/ 78 w 90"/>
                <a:gd name="T29" fmla="*/ 60 h 74"/>
                <a:gd name="T30" fmla="*/ 77 w 90"/>
                <a:gd name="T31" fmla="*/ 59 h 74"/>
                <a:gd name="T32" fmla="*/ 76 w 90"/>
                <a:gd name="T33" fmla="*/ 56 h 74"/>
                <a:gd name="T34" fmla="*/ 75 w 90"/>
                <a:gd name="T35" fmla="*/ 56 h 74"/>
                <a:gd name="T36" fmla="*/ 75 w 90"/>
                <a:gd name="T37" fmla="*/ 59 h 74"/>
                <a:gd name="T38" fmla="*/ 74 w 90"/>
                <a:gd name="T39" fmla="*/ 60 h 74"/>
                <a:gd name="T40" fmla="*/ 73 w 90"/>
                <a:gd name="T41" fmla="*/ 60 h 74"/>
                <a:gd name="T42" fmla="*/ 73 w 90"/>
                <a:gd name="T43" fmla="*/ 57 h 74"/>
                <a:gd name="T44" fmla="*/ 71 w 90"/>
                <a:gd name="T45" fmla="*/ 57 h 74"/>
                <a:gd name="T46" fmla="*/ 69 w 90"/>
                <a:gd name="T47" fmla="*/ 56 h 74"/>
                <a:gd name="T48" fmla="*/ 69 w 90"/>
                <a:gd name="T49" fmla="*/ 56 h 74"/>
                <a:gd name="T50" fmla="*/ 69 w 90"/>
                <a:gd name="T51" fmla="*/ 55 h 74"/>
                <a:gd name="T52" fmla="*/ 69 w 90"/>
                <a:gd name="T53" fmla="*/ 54 h 74"/>
                <a:gd name="T54" fmla="*/ 69 w 90"/>
                <a:gd name="T55" fmla="*/ 53 h 74"/>
                <a:gd name="T56" fmla="*/ 71 w 90"/>
                <a:gd name="T57" fmla="*/ 53 h 74"/>
                <a:gd name="T58" fmla="*/ 73 w 90"/>
                <a:gd name="T59" fmla="*/ 54 h 74"/>
                <a:gd name="T60" fmla="*/ 72 w 90"/>
                <a:gd name="T61" fmla="*/ 48 h 74"/>
                <a:gd name="T62" fmla="*/ 72 w 90"/>
                <a:gd name="T63" fmla="*/ 48 h 74"/>
                <a:gd name="T64" fmla="*/ 70 w 90"/>
                <a:gd name="T65" fmla="*/ 47 h 74"/>
                <a:gd name="T66" fmla="*/ 68 w 90"/>
                <a:gd name="T67" fmla="*/ 45 h 74"/>
                <a:gd name="T68" fmla="*/ 68 w 90"/>
                <a:gd name="T69" fmla="*/ 43 h 74"/>
                <a:gd name="T70" fmla="*/ 68 w 90"/>
                <a:gd name="T71" fmla="*/ 41 h 74"/>
                <a:gd name="T72" fmla="*/ 69 w 90"/>
                <a:gd name="T73" fmla="*/ 39 h 74"/>
                <a:gd name="T74" fmla="*/ 71 w 90"/>
                <a:gd name="T75" fmla="*/ 38 h 74"/>
                <a:gd name="T76" fmla="*/ 70 w 90"/>
                <a:gd name="T77" fmla="*/ 35 h 74"/>
                <a:gd name="T78" fmla="*/ 71 w 90"/>
                <a:gd name="T79" fmla="*/ 34 h 74"/>
                <a:gd name="T80" fmla="*/ 72 w 90"/>
                <a:gd name="T81" fmla="*/ 35 h 74"/>
                <a:gd name="T82" fmla="*/ 72 w 90"/>
                <a:gd name="T83" fmla="*/ 38 h 74"/>
                <a:gd name="T84" fmla="*/ 74 w 90"/>
                <a:gd name="T85" fmla="*/ 37 h 74"/>
                <a:gd name="T86" fmla="*/ 74 w 90"/>
                <a:gd name="T87" fmla="*/ 37 h 74"/>
                <a:gd name="T88" fmla="*/ 74 w 90"/>
                <a:gd name="T89" fmla="*/ 35 h 74"/>
                <a:gd name="T90" fmla="*/ 74 w 90"/>
                <a:gd name="T91" fmla="*/ 34 h 74"/>
                <a:gd name="T92" fmla="*/ 75 w 90"/>
                <a:gd name="T93" fmla="*/ 35 h 74"/>
                <a:gd name="T94" fmla="*/ 76 w 90"/>
                <a:gd name="T95" fmla="*/ 37 h 74"/>
                <a:gd name="T96" fmla="*/ 77 w 90"/>
                <a:gd name="T97" fmla="*/ 37 h 74"/>
                <a:gd name="T98" fmla="*/ 78 w 90"/>
                <a:gd name="T99" fmla="*/ 37 h 74"/>
                <a:gd name="T100" fmla="*/ 78 w 90"/>
                <a:gd name="T101" fmla="*/ 37 h 74"/>
                <a:gd name="T102" fmla="*/ 79 w 90"/>
                <a:gd name="T103" fmla="*/ 38 h 74"/>
                <a:gd name="T104" fmla="*/ 79 w 90"/>
                <a:gd name="T105" fmla="*/ 39 h 74"/>
                <a:gd name="T106" fmla="*/ 78 w 90"/>
                <a:gd name="T107" fmla="*/ 40 h 74"/>
                <a:gd name="T108" fmla="*/ 78 w 90"/>
                <a:gd name="T109" fmla="*/ 40 h 74"/>
                <a:gd name="T110" fmla="*/ 76 w 90"/>
                <a:gd name="T111" fmla="*/ 40 h 74"/>
                <a:gd name="T112" fmla="*/ 76 w 90"/>
                <a:gd name="T113" fmla="*/ 40 h 74"/>
                <a:gd name="T114" fmla="*/ 77 w 90"/>
                <a:gd name="T115" fmla="*/ 46 h 74"/>
                <a:gd name="T116" fmla="*/ 79 w 90"/>
                <a:gd name="T117" fmla="*/ 47 h 74"/>
                <a:gd name="T118" fmla="*/ 81 w 90"/>
                <a:gd name="T119" fmla="*/ 50 h 74"/>
                <a:gd name="T120" fmla="*/ 81 w 90"/>
                <a:gd name="T12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74">
                  <a:moveTo>
                    <a:pt x="76" y="8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73"/>
                    <a:pt x="9" y="74"/>
                    <a:pt x="9" y="74"/>
                  </a:cubicBezTo>
                  <a:cubicBezTo>
                    <a:pt x="9" y="74"/>
                    <a:pt x="77" y="66"/>
                    <a:pt x="84" y="65"/>
                  </a:cubicBezTo>
                  <a:cubicBezTo>
                    <a:pt x="90" y="64"/>
                    <a:pt x="90" y="57"/>
                    <a:pt x="90" y="57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76" y="8"/>
                  </a:lnTo>
                  <a:close/>
                  <a:moveTo>
                    <a:pt x="81" y="53"/>
                  </a:moveTo>
                  <a:cubicBezTo>
                    <a:pt x="80" y="54"/>
                    <a:pt x="80" y="54"/>
                    <a:pt x="79" y="55"/>
                  </a:cubicBezTo>
                  <a:cubicBezTo>
                    <a:pt x="79" y="55"/>
                    <a:pt x="78" y="55"/>
                    <a:pt x="78" y="56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60"/>
                    <a:pt x="78" y="60"/>
                  </a:cubicBezTo>
                  <a:cubicBezTo>
                    <a:pt x="77" y="60"/>
                    <a:pt x="77" y="60"/>
                    <a:pt x="77" y="5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5" y="60"/>
                    <a:pt x="74" y="60"/>
                  </a:cubicBezTo>
                  <a:cubicBezTo>
                    <a:pt x="74" y="60"/>
                    <a:pt x="73" y="60"/>
                    <a:pt x="73" y="6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1" y="57"/>
                    <a:pt x="71" y="57"/>
                  </a:cubicBezTo>
                  <a:cubicBezTo>
                    <a:pt x="70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3"/>
                    <a:pt x="70" y="53"/>
                    <a:pt x="71" y="53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1" y="47"/>
                    <a:pt x="70" y="47"/>
                    <a:pt x="70" y="47"/>
                  </a:cubicBezTo>
                  <a:cubicBezTo>
                    <a:pt x="69" y="46"/>
                    <a:pt x="69" y="46"/>
                    <a:pt x="68" y="45"/>
                  </a:cubicBezTo>
                  <a:cubicBezTo>
                    <a:pt x="68" y="45"/>
                    <a:pt x="68" y="44"/>
                    <a:pt x="68" y="43"/>
                  </a:cubicBezTo>
                  <a:cubicBezTo>
                    <a:pt x="68" y="42"/>
                    <a:pt x="68" y="42"/>
                    <a:pt x="68" y="41"/>
                  </a:cubicBezTo>
                  <a:cubicBezTo>
                    <a:pt x="68" y="40"/>
                    <a:pt x="68" y="40"/>
                    <a:pt x="69" y="39"/>
                  </a:cubicBezTo>
                  <a:cubicBezTo>
                    <a:pt x="69" y="39"/>
                    <a:pt x="70" y="39"/>
                    <a:pt x="71" y="3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1" y="35"/>
                    <a:pt x="71" y="34"/>
                  </a:cubicBezTo>
                  <a:cubicBezTo>
                    <a:pt x="72" y="34"/>
                    <a:pt x="72" y="35"/>
                    <a:pt x="72" y="3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3" y="38"/>
                    <a:pt x="73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5"/>
                    <a:pt x="74" y="34"/>
                    <a:pt x="74" y="34"/>
                  </a:cubicBezTo>
                  <a:cubicBezTo>
                    <a:pt x="75" y="34"/>
                    <a:pt x="75" y="34"/>
                    <a:pt x="75" y="35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7"/>
                    <a:pt x="77" y="37"/>
                  </a:cubicBezTo>
                  <a:cubicBezTo>
                    <a:pt x="77" y="37"/>
                    <a:pt x="78" y="37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79" y="38"/>
                    <a:pt x="79" y="38"/>
                  </a:cubicBezTo>
                  <a:cubicBezTo>
                    <a:pt x="79" y="38"/>
                    <a:pt x="79" y="39"/>
                    <a:pt x="79" y="39"/>
                  </a:cubicBezTo>
                  <a:cubicBezTo>
                    <a:pt x="79" y="39"/>
                    <a:pt x="79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7" y="40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8" y="46"/>
                    <a:pt x="79" y="46"/>
                    <a:pt x="79" y="47"/>
                  </a:cubicBezTo>
                  <a:cubicBezTo>
                    <a:pt x="80" y="48"/>
                    <a:pt x="81" y="49"/>
                    <a:pt x="81" y="50"/>
                  </a:cubicBezTo>
                  <a:cubicBezTo>
                    <a:pt x="81" y="51"/>
                    <a:pt x="81" y="52"/>
                    <a:pt x="81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2825353" y="1675407"/>
              <a:ext cx="183356" cy="141685"/>
            </a:xfrm>
            <a:custGeom>
              <a:avLst/>
              <a:gdLst>
                <a:gd name="T0" fmla="*/ 71 w 71"/>
                <a:gd name="T1" fmla="*/ 2 h 55"/>
                <a:gd name="T2" fmla="*/ 38 w 71"/>
                <a:gd name="T3" fmla="*/ 43 h 55"/>
                <a:gd name="T4" fmla="*/ 24 w 71"/>
                <a:gd name="T5" fmla="*/ 32 h 55"/>
                <a:gd name="T6" fmla="*/ 1 w 71"/>
                <a:gd name="T7" fmla="*/ 55 h 55"/>
                <a:gd name="T8" fmla="*/ 0 w 71"/>
                <a:gd name="T9" fmla="*/ 45 h 55"/>
                <a:gd name="T10" fmla="*/ 23 w 71"/>
                <a:gd name="T11" fmla="*/ 22 h 55"/>
                <a:gd name="T12" fmla="*/ 37 w 71"/>
                <a:gd name="T13" fmla="*/ 34 h 55"/>
                <a:gd name="T14" fmla="*/ 70 w 71"/>
                <a:gd name="T15" fmla="*/ 1 h 55"/>
                <a:gd name="T16" fmla="*/ 71 w 71"/>
                <a:gd name="T1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5">
                  <a:moveTo>
                    <a:pt x="71" y="2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1" y="0"/>
                    <a:pt x="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2993230" y="1812328"/>
              <a:ext cx="4763" cy="9525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1 h 4"/>
                <a:gd name="T6" fmla="*/ 0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2990849" y="1793278"/>
              <a:ext cx="4763" cy="10716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0 h 4"/>
                <a:gd name="T6" fmla="*/ 0 w 2"/>
                <a:gd name="T7" fmla="*/ 1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Freeform 102"/>
            <p:cNvSpPr>
              <a:spLocks noEditPoints="1"/>
            </p:cNvSpPr>
            <p:nvPr/>
          </p:nvSpPr>
          <p:spPr bwMode="auto">
            <a:xfrm>
              <a:off x="2833687" y="1706363"/>
              <a:ext cx="195263" cy="161925"/>
            </a:xfrm>
            <a:custGeom>
              <a:avLst/>
              <a:gdLst>
                <a:gd name="T0" fmla="*/ 64 w 76"/>
                <a:gd name="T1" fmla="*/ 8 h 63"/>
                <a:gd name="T2" fmla="*/ 37 w 76"/>
                <a:gd name="T3" fmla="*/ 43 h 63"/>
                <a:gd name="T4" fmla="*/ 22 w 76"/>
                <a:gd name="T5" fmla="*/ 32 h 63"/>
                <a:gd name="T6" fmla="*/ 0 w 76"/>
                <a:gd name="T7" fmla="*/ 54 h 63"/>
                <a:gd name="T8" fmla="*/ 0 w 76"/>
                <a:gd name="T9" fmla="*/ 58 h 63"/>
                <a:gd name="T10" fmla="*/ 7 w 76"/>
                <a:gd name="T11" fmla="*/ 63 h 63"/>
                <a:gd name="T12" fmla="*/ 70 w 76"/>
                <a:gd name="T13" fmla="*/ 55 h 63"/>
                <a:gd name="T14" fmla="*/ 75 w 76"/>
                <a:gd name="T15" fmla="*/ 48 h 63"/>
                <a:gd name="T16" fmla="*/ 70 w 76"/>
                <a:gd name="T17" fmla="*/ 0 h 63"/>
                <a:gd name="T18" fmla="*/ 64 w 76"/>
                <a:gd name="T19" fmla="*/ 8 h 63"/>
                <a:gd name="T20" fmla="*/ 68 w 76"/>
                <a:gd name="T21" fmla="*/ 45 h 63"/>
                <a:gd name="T22" fmla="*/ 67 w 76"/>
                <a:gd name="T23" fmla="*/ 47 h 63"/>
                <a:gd name="T24" fmla="*/ 65 w 76"/>
                <a:gd name="T25" fmla="*/ 47 h 63"/>
                <a:gd name="T26" fmla="*/ 66 w 76"/>
                <a:gd name="T27" fmla="*/ 50 h 63"/>
                <a:gd name="T28" fmla="*/ 65 w 76"/>
                <a:gd name="T29" fmla="*/ 51 h 63"/>
                <a:gd name="T30" fmla="*/ 64 w 76"/>
                <a:gd name="T31" fmla="*/ 50 h 63"/>
                <a:gd name="T32" fmla="*/ 64 w 76"/>
                <a:gd name="T33" fmla="*/ 48 h 63"/>
                <a:gd name="T34" fmla="*/ 63 w 76"/>
                <a:gd name="T35" fmla="*/ 48 h 63"/>
                <a:gd name="T36" fmla="*/ 63 w 76"/>
                <a:gd name="T37" fmla="*/ 50 h 63"/>
                <a:gd name="T38" fmla="*/ 62 w 76"/>
                <a:gd name="T39" fmla="*/ 51 h 63"/>
                <a:gd name="T40" fmla="*/ 62 w 76"/>
                <a:gd name="T41" fmla="*/ 51 h 63"/>
                <a:gd name="T42" fmla="*/ 61 w 76"/>
                <a:gd name="T43" fmla="*/ 48 h 63"/>
                <a:gd name="T44" fmla="*/ 59 w 76"/>
                <a:gd name="T45" fmla="*/ 48 h 63"/>
                <a:gd name="T46" fmla="*/ 58 w 76"/>
                <a:gd name="T47" fmla="*/ 48 h 63"/>
                <a:gd name="T48" fmla="*/ 58 w 76"/>
                <a:gd name="T49" fmla="*/ 47 h 63"/>
                <a:gd name="T50" fmla="*/ 58 w 76"/>
                <a:gd name="T51" fmla="*/ 46 h 63"/>
                <a:gd name="T52" fmla="*/ 58 w 76"/>
                <a:gd name="T53" fmla="*/ 46 h 63"/>
                <a:gd name="T54" fmla="*/ 58 w 76"/>
                <a:gd name="T55" fmla="*/ 45 h 63"/>
                <a:gd name="T56" fmla="*/ 60 w 76"/>
                <a:gd name="T57" fmla="*/ 46 h 63"/>
                <a:gd name="T58" fmla="*/ 61 w 76"/>
                <a:gd name="T59" fmla="*/ 46 h 63"/>
                <a:gd name="T60" fmla="*/ 60 w 76"/>
                <a:gd name="T61" fmla="*/ 41 h 63"/>
                <a:gd name="T62" fmla="*/ 60 w 76"/>
                <a:gd name="T63" fmla="*/ 40 h 63"/>
                <a:gd name="T64" fmla="*/ 58 w 76"/>
                <a:gd name="T65" fmla="*/ 40 h 63"/>
                <a:gd name="T66" fmla="*/ 57 w 76"/>
                <a:gd name="T67" fmla="*/ 39 h 63"/>
                <a:gd name="T68" fmla="*/ 57 w 76"/>
                <a:gd name="T69" fmla="*/ 37 h 63"/>
                <a:gd name="T70" fmla="*/ 57 w 76"/>
                <a:gd name="T71" fmla="*/ 35 h 63"/>
                <a:gd name="T72" fmla="*/ 58 w 76"/>
                <a:gd name="T73" fmla="*/ 34 h 63"/>
                <a:gd name="T74" fmla="*/ 59 w 76"/>
                <a:gd name="T75" fmla="*/ 33 h 63"/>
                <a:gd name="T76" fmla="*/ 59 w 76"/>
                <a:gd name="T77" fmla="*/ 30 h 63"/>
                <a:gd name="T78" fmla="*/ 60 w 76"/>
                <a:gd name="T79" fmla="*/ 29 h 63"/>
                <a:gd name="T80" fmla="*/ 60 w 76"/>
                <a:gd name="T81" fmla="*/ 30 h 63"/>
                <a:gd name="T82" fmla="*/ 61 w 76"/>
                <a:gd name="T83" fmla="*/ 32 h 63"/>
                <a:gd name="T84" fmla="*/ 62 w 76"/>
                <a:gd name="T85" fmla="*/ 32 h 63"/>
                <a:gd name="T86" fmla="*/ 62 w 76"/>
                <a:gd name="T87" fmla="*/ 32 h 63"/>
                <a:gd name="T88" fmla="*/ 62 w 76"/>
                <a:gd name="T89" fmla="*/ 30 h 63"/>
                <a:gd name="T90" fmla="*/ 62 w 76"/>
                <a:gd name="T91" fmla="*/ 29 h 63"/>
                <a:gd name="T92" fmla="*/ 63 w 76"/>
                <a:gd name="T93" fmla="*/ 30 h 63"/>
                <a:gd name="T94" fmla="*/ 64 w 76"/>
                <a:gd name="T95" fmla="*/ 32 h 63"/>
                <a:gd name="T96" fmla="*/ 65 w 76"/>
                <a:gd name="T97" fmla="*/ 32 h 63"/>
                <a:gd name="T98" fmla="*/ 65 w 76"/>
                <a:gd name="T99" fmla="*/ 32 h 63"/>
                <a:gd name="T100" fmla="*/ 66 w 76"/>
                <a:gd name="T101" fmla="*/ 32 h 63"/>
                <a:gd name="T102" fmla="*/ 66 w 76"/>
                <a:gd name="T103" fmla="*/ 32 h 63"/>
                <a:gd name="T104" fmla="*/ 66 w 76"/>
                <a:gd name="T105" fmla="*/ 33 h 63"/>
                <a:gd name="T106" fmla="*/ 66 w 76"/>
                <a:gd name="T107" fmla="*/ 34 h 63"/>
                <a:gd name="T108" fmla="*/ 65 w 76"/>
                <a:gd name="T109" fmla="*/ 34 h 63"/>
                <a:gd name="T110" fmla="*/ 64 w 76"/>
                <a:gd name="T111" fmla="*/ 34 h 63"/>
                <a:gd name="T112" fmla="*/ 64 w 76"/>
                <a:gd name="T113" fmla="*/ 34 h 63"/>
                <a:gd name="T114" fmla="*/ 64 w 76"/>
                <a:gd name="T115" fmla="*/ 39 h 63"/>
                <a:gd name="T116" fmla="*/ 67 w 76"/>
                <a:gd name="T117" fmla="*/ 40 h 63"/>
                <a:gd name="T118" fmla="*/ 68 w 76"/>
                <a:gd name="T119" fmla="*/ 43 h 63"/>
                <a:gd name="T120" fmla="*/ 68 w 76"/>
                <a:gd name="T12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63">
                  <a:moveTo>
                    <a:pt x="64" y="8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62"/>
                    <a:pt x="7" y="63"/>
                    <a:pt x="7" y="63"/>
                  </a:cubicBezTo>
                  <a:cubicBezTo>
                    <a:pt x="7" y="63"/>
                    <a:pt x="65" y="56"/>
                    <a:pt x="70" y="55"/>
                  </a:cubicBezTo>
                  <a:cubicBezTo>
                    <a:pt x="76" y="55"/>
                    <a:pt x="75" y="48"/>
                    <a:pt x="75" y="48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4" y="8"/>
                  </a:lnTo>
                  <a:close/>
                  <a:moveTo>
                    <a:pt x="68" y="45"/>
                  </a:moveTo>
                  <a:cubicBezTo>
                    <a:pt x="67" y="46"/>
                    <a:pt x="67" y="46"/>
                    <a:pt x="67" y="47"/>
                  </a:cubicBezTo>
                  <a:cubicBezTo>
                    <a:pt x="66" y="47"/>
                    <a:pt x="66" y="47"/>
                    <a:pt x="65" y="4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6" y="51"/>
                    <a:pt x="66" y="51"/>
                    <a:pt x="65" y="51"/>
                  </a:cubicBezTo>
                  <a:cubicBezTo>
                    <a:pt x="65" y="51"/>
                    <a:pt x="64" y="51"/>
                    <a:pt x="64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3" y="48"/>
                    <a:pt x="63" y="48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59" y="40"/>
                    <a:pt x="59" y="40"/>
                    <a:pt x="58" y="40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6"/>
                    <a:pt x="57" y="36"/>
                    <a:pt x="57" y="35"/>
                  </a:cubicBezTo>
                  <a:cubicBezTo>
                    <a:pt x="57" y="35"/>
                    <a:pt x="57" y="34"/>
                    <a:pt x="58" y="34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60" y="29"/>
                  </a:cubicBezTo>
                  <a:cubicBezTo>
                    <a:pt x="60" y="29"/>
                    <a:pt x="60" y="30"/>
                    <a:pt x="60" y="30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29"/>
                    <a:pt x="62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6" y="40"/>
                    <a:pt x="67" y="40"/>
                  </a:cubicBezTo>
                  <a:cubicBezTo>
                    <a:pt x="67" y="41"/>
                    <a:pt x="68" y="42"/>
                    <a:pt x="68" y="43"/>
                  </a:cubicBezTo>
                  <a:cubicBezTo>
                    <a:pt x="68" y="44"/>
                    <a:pt x="68" y="44"/>
                    <a:pt x="68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2058591" y="2319534"/>
              <a:ext cx="245269" cy="95250"/>
            </a:xfrm>
            <a:custGeom>
              <a:avLst/>
              <a:gdLst>
                <a:gd name="T0" fmla="*/ 84 w 95"/>
                <a:gd name="T1" fmla="*/ 27 h 37"/>
                <a:gd name="T2" fmla="*/ 89 w 95"/>
                <a:gd name="T3" fmla="*/ 18 h 37"/>
                <a:gd name="T4" fmla="*/ 54 w 95"/>
                <a:gd name="T5" fmla="*/ 3 h 37"/>
                <a:gd name="T6" fmla="*/ 35 w 95"/>
                <a:gd name="T7" fmla="*/ 6 h 37"/>
                <a:gd name="T8" fmla="*/ 5 w 95"/>
                <a:gd name="T9" fmla="*/ 29 h 37"/>
                <a:gd name="T10" fmla="*/ 13 w 95"/>
                <a:gd name="T11" fmla="*/ 35 h 37"/>
                <a:gd name="T12" fmla="*/ 84 w 95"/>
                <a:gd name="T1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84" y="27"/>
                  </a:moveTo>
                  <a:cubicBezTo>
                    <a:pt x="94" y="25"/>
                    <a:pt x="95" y="22"/>
                    <a:pt x="89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8" y="0"/>
                    <a:pt x="40" y="1"/>
                    <a:pt x="35" y="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4"/>
                    <a:pt x="3" y="37"/>
                    <a:pt x="13" y="35"/>
                  </a:cubicBezTo>
                  <a:lnTo>
                    <a:pt x="84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2097881" y="2417166"/>
              <a:ext cx="46434" cy="75010"/>
            </a:xfrm>
            <a:custGeom>
              <a:avLst/>
              <a:gdLst>
                <a:gd name="T0" fmla="*/ 15 w 18"/>
                <a:gd name="T1" fmla="*/ 2 h 29"/>
                <a:gd name="T2" fmla="*/ 15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2 h 29"/>
                <a:gd name="T10" fmla="*/ 0 w 18"/>
                <a:gd name="T11" fmla="*/ 4 h 29"/>
                <a:gd name="T12" fmla="*/ 2 w 18"/>
                <a:gd name="T13" fmla="*/ 5 h 29"/>
                <a:gd name="T14" fmla="*/ 3 w 18"/>
                <a:gd name="T15" fmla="*/ 5 h 29"/>
                <a:gd name="T16" fmla="*/ 3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7 w 18"/>
                <a:gd name="T33" fmla="*/ 27 h 29"/>
                <a:gd name="T34" fmla="*/ 18 w 18"/>
                <a:gd name="T35" fmla="*/ 26 h 29"/>
                <a:gd name="T36" fmla="*/ 17 w 18"/>
                <a:gd name="T37" fmla="*/ 24 h 29"/>
                <a:gd name="T38" fmla="*/ 16 w 18"/>
                <a:gd name="T39" fmla="*/ 23 h 29"/>
                <a:gd name="T40" fmla="*/ 15 w 18"/>
                <a:gd name="T41" fmla="*/ 23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3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>
              <a:off x="2144316" y="2408831"/>
              <a:ext cx="4524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1 h 30"/>
                <a:gd name="T4" fmla="*/ 13 w 18"/>
                <a:gd name="T5" fmla="*/ 0 h 30"/>
                <a:gd name="T6" fmla="*/ 2 w 18"/>
                <a:gd name="T7" fmla="*/ 2 h 30"/>
                <a:gd name="T8" fmla="*/ 1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5 h 30"/>
                <a:gd name="T20" fmla="*/ 5 w 18"/>
                <a:gd name="T21" fmla="*/ 26 h 30"/>
                <a:gd name="T22" fmla="*/ 3 w 18"/>
                <a:gd name="T23" fmla="*/ 27 h 30"/>
                <a:gd name="T24" fmla="*/ 4 w 18"/>
                <a:gd name="T25" fmla="*/ 28 h 30"/>
                <a:gd name="T26" fmla="*/ 5 w 18"/>
                <a:gd name="T27" fmla="*/ 29 h 30"/>
                <a:gd name="T28" fmla="*/ 9 w 18"/>
                <a:gd name="T29" fmla="*/ 29 h 30"/>
                <a:gd name="T30" fmla="*/ 13 w 18"/>
                <a:gd name="T31" fmla="*/ 28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6 w 18"/>
                <a:gd name="T41" fmla="*/ 24 h 30"/>
                <a:gd name="T42" fmla="*/ 13 w 18"/>
                <a:gd name="T43" fmla="*/ 4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" name="Freeform 106"/>
            <p:cNvSpPr>
              <a:spLocks/>
            </p:cNvSpPr>
            <p:nvPr/>
          </p:nvSpPr>
          <p:spPr bwMode="auto">
            <a:xfrm>
              <a:off x="2193130" y="2404069"/>
              <a:ext cx="42863" cy="75010"/>
            </a:xfrm>
            <a:custGeom>
              <a:avLst/>
              <a:gdLst>
                <a:gd name="T0" fmla="*/ 14 w 17"/>
                <a:gd name="T1" fmla="*/ 3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2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" name="Freeform 107"/>
            <p:cNvSpPr>
              <a:spLocks/>
            </p:cNvSpPr>
            <p:nvPr/>
          </p:nvSpPr>
          <p:spPr bwMode="auto">
            <a:xfrm>
              <a:off x="2239566" y="2399307"/>
              <a:ext cx="4524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Freeform 108"/>
            <p:cNvSpPr>
              <a:spLocks/>
            </p:cNvSpPr>
            <p:nvPr/>
          </p:nvSpPr>
          <p:spPr bwMode="auto">
            <a:xfrm>
              <a:off x="2082403" y="2476697"/>
              <a:ext cx="230981" cy="76200"/>
            </a:xfrm>
            <a:custGeom>
              <a:avLst/>
              <a:gdLst>
                <a:gd name="T0" fmla="*/ 85 w 90"/>
                <a:gd name="T1" fmla="*/ 7 h 30"/>
                <a:gd name="T2" fmla="*/ 82 w 90"/>
                <a:gd name="T3" fmla="*/ 8 h 30"/>
                <a:gd name="T4" fmla="*/ 82 w 90"/>
                <a:gd name="T5" fmla="*/ 7 h 30"/>
                <a:gd name="T6" fmla="*/ 82 w 90"/>
                <a:gd name="T7" fmla="*/ 4 h 30"/>
                <a:gd name="T8" fmla="*/ 78 w 90"/>
                <a:gd name="T9" fmla="*/ 0 h 30"/>
                <a:gd name="T10" fmla="*/ 9 w 90"/>
                <a:gd name="T11" fmla="*/ 9 h 30"/>
                <a:gd name="T12" fmla="*/ 6 w 90"/>
                <a:gd name="T13" fmla="*/ 13 h 30"/>
                <a:gd name="T14" fmla="*/ 7 w 90"/>
                <a:gd name="T15" fmla="*/ 17 h 30"/>
                <a:gd name="T16" fmla="*/ 7 w 90"/>
                <a:gd name="T17" fmla="*/ 17 h 30"/>
                <a:gd name="T18" fmla="*/ 4 w 90"/>
                <a:gd name="T19" fmla="*/ 17 h 30"/>
                <a:gd name="T20" fmla="*/ 1 w 90"/>
                <a:gd name="T21" fmla="*/ 21 h 30"/>
                <a:gd name="T22" fmla="*/ 1 w 90"/>
                <a:gd name="T23" fmla="*/ 26 h 30"/>
                <a:gd name="T24" fmla="*/ 5 w 90"/>
                <a:gd name="T25" fmla="*/ 29 h 30"/>
                <a:gd name="T26" fmla="*/ 87 w 90"/>
                <a:gd name="T27" fmla="*/ 19 h 30"/>
                <a:gd name="T28" fmla="*/ 90 w 90"/>
                <a:gd name="T29" fmla="*/ 16 h 30"/>
                <a:gd name="T30" fmla="*/ 89 w 90"/>
                <a:gd name="T31" fmla="*/ 10 h 30"/>
                <a:gd name="T32" fmla="*/ 85 w 90"/>
                <a:gd name="T3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30">
                  <a:moveTo>
                    <a:pt x="85" y="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2"/>
                    <a:pt x="80" y="0"/>
                    <a:pt x="78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8"/>
                    <a:pt x="0" y="19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30"/>
                    <a:pt x="5" y="2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9" y="19"/>
                    <a:pt x="90" y="17"/>
                    <a:pt x="90" y="1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8"/>
                    <a:pt x="87" y="7"/>
                    <a:pt x="85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" name="Freeform 109"/>
            <p:cNvSpPr>
              <a:spLocks/>
            </p:cNvSpPr>
            <p:nvPr/>
          </p:nvSpPr>
          <p:spPr bwMode="auto">
            <a:xfrm>
              <a:off x="3057525" y="1894482"/>
              <a:ext cx="182165" cy="69056"/>
            </a:xfrm>
            <a:custGeom>
              <a:avLst/>
              <a:gdLst>
                <a:gd name="T0" fmla="*/ 63 w 71"/>
                <a:gd name="T1" fmla="*/ 20 h 27"/>
                <a:gd name="T2" fmla="*/ 67 w 71"/>
                <a:gd name="T3" fmla="*/ 14 h 27"/>
                <a:gd name="T4" fmla="*/ 41 w 71"/>
                <a:gd name="T5" fmla="*/ 3 h 27"/>
                <a:gd name="T6" fmla="*/ 26 w 71"/>
                <a:gd name="T7" fmla="*/ 4 h 27"/>
                <a:gd name="T8" fmla="*/ 4 w 71"/>
                <a:gd name="T9" fmla="*/ 22 h 27"/>
                <a:gd name="T10" fmla="*/ 10 w 71"/>
                <a:gd name="T11" fmla="*/ 27 h 27"/>
                <a:gd name="T12" fmla="*/ 63 w 71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63" y="20"/>
                  </a:moveTo>
                  <a:cubicBezTo>
                    <a:pt x="71" y="19"/>
                    <a:pt x="71" y="16"/>
                    <a:pt x="67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6" y="0"/>
                    <a:pt x="30" y="1"/>
                    <a:pt x="26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5"/>
                    <a:pt x="2" y="27"/>
                    <a:pt x="10" y="27"/>
                  </a:cubicBezTo>
                  <a:lnTo>
                    <a:pt x="6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Freeform 110"/>
            <p:cNvSpPr>
              <a:spLocks/>
            </p:cNvSpPr>
            <p:nvPr/>
          </p:nvSpPr>
          <p:spPr bwMode="auto">
            <a:xfrm>
              <a:off x="3086100" y="1965919"/>
              <a:ext cx="3571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2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3121818" y="1961156"/>
              <a:ext cx="33338" cy="57150"/>
            </a:xfrm>
            <a:custGeom>
              <a:avLst/>
              <a:gdLst>
                <a:gd name="T0" fmla="*/ 11 w 13"/>
                <a:gd name="T1" fmla="*/ 2 h 22"/>
                <a:gd name="T2" fmla="*/ 11 w 13"/>
                <a:gd name="T3" fmla="*/ 1 h 22"/>
                <a:gd name="T4" fmla="*/ 10 w 13"/>
                <a:gd name="T5" fmla="*/ 0 h 22"/>
                <a:gd name="T6" fmla="*/ 1 w 13"/>
                <a:gd name="T7" fmla="*/ 2 h 22"/>
                <a:gd name="T8" fmla="*/ 0 w 13"/>
                <a:gd name="T9" fmla="*/ 3 h 22"/>
                <a:gd name="T10" fmla="*/ 0 w 13"/>
                <a:gd name="T11" fmla="*/ 4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4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7 w 13"/>
                <a:gd name="T29" fmla="*/ 22 h 22"/>
                <a:gd name="T30" fmla="*/ 9 w 13"/>
                <a:gd name="T31" fmla="*/ 22 h 22"/>
                <a:gd name="T32" fmla="*/ 12 w 13"/>
                <a:gd name="T33" fmla="*/ 21 h 22"/>
                <a:gd name="T34" fmla="*/ 13 w 13"/>
                <a:gd name="T35" fmla="*/ 20 h 22"/>
                <a:gd name="T36" fmla="*/ 13 w 13"/>
                <a:gd name="T37" fmla="*/ 19 h 22"/>
                <a:gd name="T38" fmla="*/ 12 w 13"/>
                <a:gd name="T39" fmla="*/ 18 h 22"/>
                <a:gd name="T40" fmla="*/ 11 w 13"/>
                <a:gd name="T41" fmla="*/ 18 h 22"/>
                <a:gd name="T42" fmla="*/ 10 w 13"/>
                <a:gd name="T43" fmla="*/ 3 h 22"/>
                <a:gd name="T44" fmla="*/ 10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" name="Freeform 112"/>
            <p:cNvSpPr>
              <a:spLocks/>
            </p:cNvSpPr>
            <p:nvPr/>
          </p:nvSpPr>
          <p:spPr bwMode="auto">
            <a:xfrm>
              <a:off x="3157537" y="1958775"/>
              <a:ext cx="33338" cy="55960"/>
            </a:xfrm>
            <a:custGeom>
              <a:avLst/>
              <a:gdLst>
                <a:gd name="T0" fmla="*/ 11 w 13"/>
                <a:gd name="T1" fmla="*/ 2 h 22"/>
                <a:gd name="T2" fmla="*/ 10 w 13"/>
                <a:gd name="T3" fmla="*/ 1 h 22"/>
                <a:gd name="T4" fmla="*/ 9 w 13"/>
                <a:gd name="T5" fmla="*/ 0 h 22"/>
                <a:gd name="T6" fmla="*/ 1 w 13"/>
                <a:gd name="T7" fmla="*/ 1 h 22"/>
                <a:gd name="T8" fmla="*/ 0 w 13"/>
                <a:gd name="T9" fmla="*/ 2 h 22"/>
                <a:gd name="T10" fmla="*/ 0 w 13"/>
                <a:gd name="T11" fmla="*/ 3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3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6 w 13"/>
                <a:gd name="T29" fmla="*/ 21 h 22"/>
                <a:gd name="T30" fmla="*/ 9 w 13"/>
                <a:gd name="T31" fmla="*/ 21 h 22"/>
                <a:gd name="T32" fmla="*/ 12 w 13"/>
                <a:gd name="T33" fmla="*/ 20 h 22"/>
                <a:gd name="T34" fmla="*/ 13 w 13"/>
                <a:gd name="T35" fmla="*/ 19 h 22"/>
                <a:gd name="T36" fmla="*/ 13 w 13"/>
                <a:gd name="T37" fmla="*/ 18 h 22"/>
                <a:gd name="T38" fmla="*/ 12 w 13"/>
                <a:gd name="T39" fmla="*/ 18 h 22"/>
                <a:gd name="T40" fmla="*/ 11 w 13"/>
                <a:gd name="T41" fmla="*/ 18 h 22"/>
                <a:gd name="T42" fmla="*/ 9 w 13"/>
                <a:gd name="T43" fmla="*/ 3 h 22"/>
                <a:gd name="T44" fmla="*/ 9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113"/>
            <p:cNvSpPr>
              <a:spLocks/>
            </p:cNvSpPr>
            <p:nvPr/>
          </p:nvSpPr>
          <p:spPr bwMode="auto">
            <a:xfrm>
              <a:off x="3190874" y="1952822"/>
              <a:ext cx="3690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1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" name="Freeform 114"/>
            <p:cNvSpPr>
              <a:spLocks/>
            </p:cNvSpPr>
            <p:nvPr/>
          </p:nvSpPr>
          <p:spPr bwMode="auto">
            <a:xfrm>
              <a:off x="3075385" y="2012353"/>
              <a:ext cx="172640" cy="57150"/>
            </a:xfrm>
            <a:custGeom>
              <a:avLst/>
              <a:gdLst>
                <a:gd name="T0" fmla="*/ 63 w 67"/>
                <a:gd name="T1" fmla="*/ 5 h 22"/>
                <a:gd name="T2" fmla="*/ 61 w 67"/>
                <a:gd name="T3" fmla="*/ 5 h 22"/>
                <a:gd name="T4" fmla="*/ 61 w 67"/>
                <a:gd name="T5" fmla="*/ 5 h 22"/>
                <a:gd name="T6" fmla="*/ 61 w 67"/>
                <a:gd name="T7" fmla="*/ 2 h 22"/>
                <a:gd name="T8" fmla="*/ 58 w 67"/>
                <a:gd name="T9" fmla="*/ 0 h 22"/>
                <a:gd name="T10" fmla="*/ 7 w 67"/>
                <a:gd name="T11" fmla="*/ 6 h 22"/>
                <a:gd name="T12" fmla="*/ 5 w 67"/>
                <a:gd name="T13" fmla="*/ 9 h 22"/>
                <a:gd name="T14" fmla="*/ 5 w 67"/>
                <a:gd name="T15" fmla="*/ 12 h 22"/>
                <a:gd name="T16" fmla="*/ 5 w 67"/>
                <a:gd name="T17" fmla="*/ 12 h 22"/>
                <a:gd name="T18" fmla="*/ 3 w 67"/>
                <a:gd name="T19" fmla="*/ 13 h 22"/>
                <a:gd name="T20" fmla="*/ 0 w 67"/>
                <a:gd name="T21" fmla="*/ 16 h 22"/>
                <a:gd name="T22" fmla="*/ 1 w 67"/>
                <a:gd name="T23" fmla="*/ 19 h 22"/>
                <a:gd name="T24" fmla="*/ 4 w 67"/>
                <a:gd name="T25" fmla="*/ 22 h 22"/>
                <a:gd name="T26" fmla="*/ 65 w 67"/>
                <a:gd name="T27" fmla="*/ 14 h 22"/>
                <a:gd name="T28" fmla="*/ 67 w 67"/>
                <a:gd name="T29" fmla="*/ 11 h 22"/>
                <a:gd name="T30" fmla="*/ 66 w 67"/>
                <a:gd name="T31" fmla="*/ 7 h 22"/>
                <a:gd name="T32" fmla="*/ 63 w 67"/>
                <a:gd name="T3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22">
                  <a:moveTo>
                    <a:pt x="63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8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1"/>
                    <a:pt x="2" y="22"/>
                    <a:pt x="4" y="22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6"/>
                    <a:pt x="65" y="5"/>
                    <a:pt x="6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115"/>
            <p:cNvSpPr>
              <a:spLocks/>
            </p:cNvSpPr>
            <p:nvPr/>
          </p:nvSpPr>
          <p:spPr bwMode="auto">
            <a:xfrm>
              <a:off x="2645568" y="1489669"/>
              <a:ext cx="244078" cy="92869"/>
            </a:xfrm>
            <a:custGeom>
              <a:avLst/>
              <a:gdLst>
                <a:gd name="T0" fmla="*/ 84 w 95"/>
                <a:gd name="T1" fmla="*/ 26 h 36"/>
                <a:gd name="T2" fmla="*/ 90 w 95"/>
                <a:gd name="T3" fmla="*/ 18 h 36"/>
                <a:gd name="T4" fmla="*/ 54 w 95"/>
                <a:gd name="T5" fmla="*/ 3 h 36"/>
                <a:gd name="T6" fmla="*/ 35 w 95"/>
                <a:gd name="T7" fmla="*/ 5 h 36"/>
                <a:gd name="T8" fmla="*/ 5 w 95"/>
                <a:gd name="T9" fmla="*/ 29 h 36"/>
                <a:gd name="T10" fmla="*/ 13 w 95"/>
                <a:gd name="T11" fmla="*/ 35 h 36"/>
                <a:gd name="T12" fmla="*/ 84 w 95"/>
                <a:gd name="T1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6">
                  <a:moveTo>
                    <a:pt x="84" y="26"/>
                  </a:moveTo>
                  <a:cubicBezTo>
                    <a:pt x="95" y="25"/>
                    <a:pt x="95" y="22"/>
                    <a:pt x="90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9" y="0"/>
                    <a:pt x="40" y="1"/>
                    <a:pt x="35" y="5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3"/>
                    <a:pt x="3" y="36"/>
                    <a:pt x="13" y="35"/>
                  </a:cubicBezTo>
                  <a:lnTo>
                    <a:pt x="84" y="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116"/>
            <p:cNvSpPr>
              <a:spLocks/>
            </p:cNvSpPr>
            <p:nvPr/>
          </p:nvSpPr>
          <p:spPr bwMode="auto">
            <a:xfrm>
              <a:off x="2683668" y="1584919"/>
              <a:ext cx="46434" cy="75010"/>
            </a:xfrm>
            <a:custGeom>
              <a:avLst/>
              <a:gdLst>
                <a:gd name="T0" fmla="*/ 15 w 18"/>
                <a:gd name="T1" fmla="*/ 3 h 29"/>
                <a:gd name="T2" fmla="*/ 15 w 18"/>
                <a:gd name="T3" fmla="*/ 1 h 29"/>
                <a:gd name="T4" fmla="*/ 13 w 18"/>
                <a:gd name="T5" fmla="*/ 0 h 29"/>
                <a:gd name="T6" fmla="*/ 2 w 18"/>
                <a:gd name="T7" fmla="*/ 2 h 29"/>
                <a:gd name="T8" fmla="*/ 0 w 18"/>
                <a:gd name="T9" fmla="*/ 3 h 29"/>
                <a:gd name="T10" fmla="*/ 1 w 18"/>
                <a:gd name="T11" fmla="*/ 4 h 29"/>
                <a:gd name="T12" fmla="*/ 2 w 18"/>
                <a:gd name="T13" fmla="*/ 6 h 29"/>
                <a:gd name="T14" fmla="*/ 3 w 18"/>
                <a:gd name="T15" fmla="*/ 5 h 29"/>
                <a:gd name="T16" fmla="*/ 3 w 18"/>
                <a:gd name="T17" fmla="*/ 6 h 29"/>
                <a:gd name="T18" fmla="*/ 5 w 18"/>
                <a:gd name="T19" fmla="*/ 25 h 29"/>
                <a:gd name="T20" fmla="*/ 5 w 18"/>
                <a:gd name="T21" fmla="*/ 25 h 29"/>
                <a:gd name="T22" fmla="*/ 3 w 18"/>
                <a:gd name="T23" fmla="*/ 27 h 29"/>
                <a:gd name="T24" fmla="*/ 4 w 18"/>
                <a:gd name="T25" fmla="*/ 28 h 29"/>
                <a:gd name="T26" fmla="*/ 5 w 18"/>
                <a:gd name="T27" fmla="*/ 29 h 29"/>
                <a:gd name="T28" fmla="*/ 9 w 18"/>
                <a:gd name="T29" fmla="*/ 29 h 29"/>
                <a:gd name="T30" fmla="*/ 13 w 18"/>
                <a:gd name="T31" fmla="*/ 28 h 29"/>
                <a:gd name="T32" fmla="*/ 17 w 18"/>
                <a:gd name="T33" fmla="*/ 28 h 29"/>
                <a:gd name="T34" fmla="*/ 18 w 18"/>
                <a:gd name="T35" fmla="*/ 27 h 29"/>
                <a:gd name="T36" fmla="*/ 18 w 18"/>
                <a:gd name="T37" fmla="*/ 25 h 29"/>
                <a:gd name="T38" fmla="*/ 16 w 18"/>
                <a:gd name="T39" fmla="*/ 24 h 29"/>
                <a:gd name="T40" fmla="*/ 16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117"/>
            <p:cNvSpPr>
              <a:spLocks/>
            </p:cNvSpPr>
            <p:nvPr/>
          </p:nvSpPr>
          <p:spPr bwMode="auto">
            <a:xfrm>
              <a:off x="2733674" y="1580157"/>
              <a:ext cx="42863" cy="75010"/>
            </a:xfrm>
            <a:custGeom>
              <a:avLst/>
              <a:gdLst>
                <a:gd name="T0" fmla="*/ 14 w 17"/>
                <a:gd name="T1" fmla="*/ 2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1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118"/>
            <p:cNvSpPr>
              <a:spLocks/>
            </p:cNvSpPr>
            <p:nvPr/>
          </p:nvSpPr>
          <p:spPr bwMode="auto">
            <a:xfrm>
              <a:off x="2778918" y="1575394"/>
              <a:ext cx="4643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3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3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" name="Freeform 119"/>
            <p:cNvSpPr>
              <a:spLocks/>
            </p:cNvSpPr>
            <p:nvPr/>
          </p:nvSpPr>
          <p:spPr bwMode="auto">
            <a:xfrm>
              <a:off x="2825353" y="1567059"/>
              <a:ext cx="4643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2 h 30"/>
                <a:gd name="T4" fmla="*/ 13 w 18"/>
                <a:gd name="T5" fmla="*/ 0 h 30"/>
                <a:gd name="T6" fmla="*/ 1 w 18"/>
                <a:gd name="T7" fmla="*/ 2 h 30"/>
                <a:gd name="T8" fmla="*/ 0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6 h 30"/>
                <a:gd name="T20" fmla="*/ 4 w 18"/>
                <a:gd name="T21" fmla="*/ 26 h 30"/>
                <a:gd name="T22" fmla="*/ 3 w 18"/>
                <a:gd name="T23" fmla="*/ 27 h 30"/>
                <a:gd name="T24" fmla="*/ 3 w 18"/>
                <a:gd name="T25" fmla="*/ 29 h 30"/>
                <a:gd name="T26" fmla="*/ 5 w 18"/>
                <a:gd name="T27" fmla="*/ 30 h 30"/>
                <a:gd name="T28" fmla="*/ 9 w 18"/>
                <a:gd name="T29" fmla="*/ 29 h 30"/>
                <a:gd name="T30" fmla="*/ 13 w 18"/>
                <a:gd name="T31" fmla="*/ 29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5 w 18"/>
                <a:gd name="T41" fmla="*/ 24 h 30"/>
                <a:gd name="T42" fmla="*/ 13 w 18"/>
                <a:gd name="T43" fmla="*/ 5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3" name="Freeform 120"/>
            <p:cNvSpPr>
              <a:spLocks/>
            </p:cNvSpPr>
            <p:nvPr/>
          </p:nvSpPr>
          <p:spPr bwMode="auto">
            <a:xfrm>
              <a:off x="2671762" y="1646831"/>
              <a:ext cx="228600" cy="75010"/>
            </a:xfrm>
            <a:custGeom>
              <a:avLst/>
              <a:gdLst>
                <a:gd name="T0" fmla="*/ 85 w 89"/>
                <a:gd name="T1" fmla="*/ 7 h 29"/>
                <a:gd name="T2" fmla="*/ 81 w 89"/>
                <a:gd name="T3" fmla="*/ 7 h 29"/>
                <a:gd name="T4" fmla="*/ 81 w 89"/>
                <a:gd name="T5" fmla="*/ 7 h 29"/>
                <a:gd name="T6" fmla="*/ 81 w 89"/>
                <a:gd name="T7" fmla="*/ 3 h 29"/>
                <a:gd name="T8" fmla="*/ 77 w 89"/>
                <a:gd name="T9" fmla="*/ 0 h 29"/>
                <a:gd name="T10" fmla="*/ 9 w 89"/>
                <a:gd name="T11" fmla="*/ 9 h 29"/>
                <a:gd name="T12" fmla="*/ 6 w 89"/>
                <a:gd name="T13" fmla="*/ 12 h 29"/>
                <a:gd name="T14" fmla="*/ 6 w 89"/>
                <a:gd name="T15" fmla="*/ 16 h 29"/>
                <a:gd name="T16" fmla="*/ 6 w 89"/>
                <a:gd name="T17" fmla="*/ 17 h 29"/>
                <a:gd name="T18" fmla="*/ 3 w 89"/>
                <a:gd name="T19" fmla="*/ 17 h 29"/>
                <a:gd name="T20" fmla="*/ 0 w 89"/>
                <a:gd name="T21" fmla="*/ 21 h 29"/>
                <a:gd name="T22" fmla="*/ 1 w 89"/>
                <a:gd name="T23" fmla="*/ 26 h 29"/>
                <a:gd name="T24" fmla="*/ 4 w 89"/>
                <a:gd name="T25" fmla="*/ 29 h 29"/>
                <a:gd name="T26" fmla="*/ 86 w 89"/>
                <a:gd name="T27" fmla="*/ 19 h 29"/>
                <a:gd name="T28" fmla="*/ 89 w 89"/>
                <a:gd name="T29" fmla="*/ 15 h 29"/>
                <a:gd name="T30" fmla="*/ 88 w 89"/>
                <a:gd name="T31" fmla="*/ 10 h 29"/>
                <a:gd name="T32" fmla="*/ 85 w 89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29">
                  <a:moveTo>
                    <a:pt x="85" y="7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5" y="11"/>
                    <a:pt x="6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29"/>
                    <a:pt x="4" y="2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19"/>
                    <a:pt x="89" y="17"/>
                    <a:pt x="89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6" y="7"/>
                    <a:pt x="85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4" name="Freeform 121"/>
            <p:cNvSpPr>
              <a:spLocks/>
            </p:cNvSpPr>
            <p:nvPr/>
          </p:nvSpPr>
          <p:spPr bwMode="auto">
            <a:xfrm>
              <a:off x="1796653" y="2308819"/>
              <a:ext cx="197644" cy="226219"/>
            </a:xfrm>
            <a:custGeom>
              <a:avLst/>
              <a:gdLst>
                <a:gd name="T0" fmla="*/ 59 w 77"/>
                <a:gd name="T1" fmla="*/ 76 h 88"/>
                <a:gd name="T2" fmla="*/ 59 w 77"/>
                <a:gd name="T3" fmla="*/ 75 h 88"/>
                <a:gd name="T4" fmla="*/ 55 w 77"/>
                <a:gd name="T5" fmla="*/ 72 h 88"/>
                <a:gd name="T6" fmla="*/ 50 w 77"/>
                <a:gd name="T7" fmla="*/ 73 h 88"/>
                <a:gd name="T8" fmla="*/ 44 w 77"/>
                <a:gd name="T9" fmla="*/ 17 h 88"/>
                <a:gd name="T10" fmla="*/ 46 w 77"/>
                <a:gd name="T11" fmla="*/ 13 h 88"/>
                <a:gd name="T12" fmla="*/ 69 w 77"/>
                <a:gd name="T13" fmla="*/ 10 h 88"/>
                <a:gd name="T14" fmla="*/ 72 w 77"/>
                <a:gd name="T15" fmla="*/ 12 h 88"/>
                <a:gd name="T16" fmla="*/ 77 w 77"/>
                <a:gd name="T17" fmla="*/ 6 h 88"/>
                <a:gd name="T18" fmla="*/ 71 w 77"/>
                <a:gd name="T19" fmla="*/ 2 h 88"/>
                <a:gd name="T20" fmla="*/ 68 w 77"/>
                <a:gd name="T21" fmla="*/ 5 h 88"/>
                <a:gd name="T22" fmla="*/ 47 w 77"/>
                <a:gd name="T23" fmla="*/ 7 h 88"/>
                <a:gd name="T24" fmla="*/ 37 w 77"/>
                <a:gd name="T25" fmla="*/ 1 h 88"/>
                <a:gd name="T26" fmla="*/ 30 w 77"/>
                <a:gd name="T27" fmla="*/ 9 h 88"/>
                <a:gd name="T28" fmla="*/ 8 w 77"/>
                <a:gd name="T29" fmla="*/ 12 h 88"/>
                <a:gd name="T30" fmla="*/ 4 w 77"/>
                <a:gd name="T31" fmla="*/ 11 h 88"/>
                <a:gd name="T32" fmla="*/ 0 w 77"/>
                <a:gd name="T33" fmla="*/ 16 h 88"/>
                <a:gd name="T34" fmla="*/ 5 w 77"/>
                <a:gd name="T35" fmla="*/ 20 h 88"/>
                <a:gd name="T36" fmla="*/ 9 w 77"/>
                <a:gd name="T37" fmla="*/ 18 h 88"/>
                <a:gd name="T38" fmla="*/ 32 w 77"/>
                <a:gd name="T39" fmla="*/ 15 h 88"/>
                <a:gd name="T40" fmla="*/ 35 w 77"/>
                <a:gd name="T41" fmla="*/ 18 h 88"/>
                <a:gd name="T42" fmla="*/ 42 w 77"/>
                <a:gd name="T43" fmla="*/ 74 h 88"/>
                <a:gd name="T44" fmla="*/ 38 w 77"/>
                <a:gd name="T45" fmla="*/ 74 h 88"/>
                <a:gd name="T46" fmla="*/ 35 w 77"/>
                <a:gd name="T47" fmla="*/ 78 h 88"/>
                <a:gd name="T48" fmla="*/ 35 w 77"/>
                <a:gd name="T49" fmla="*/ 79 h 88"/>
                <a:gd name="T50" fmla="*/ 32 w 77"/>
                <a:gd name="T51" fmla="*/ 83 h 88"/>
                <a:gd name="T52" fmla="*/ 33 w 77"/>
                <a:gd name="T53" fmla="*/ 84 h 88"/>
                <a:gd name="T54" fmla="*/ 37 w 77"/>
                <a:gd name="T55" fmla="*/ 87 h 88"/>
                <a:gd name="T56" fmla="*/ 59 w 77"/>
                <a:gd name="T57" fmla="*/ 84 h 88"/>
                <a:gd name="T58" fmla="*/ 62 w 77"/>
                <a:gd name="T59" fmla="*/ 80 h 88"/>
                <a:gd name="T60" fmla="*/ 62 w 77"/>
                <a:gd name="T61" fmla="*/ 79 h 88"/>
                <a:gd name="T62" fmla="*/ 59 w 77"/>
                <a:gd name="T63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8">
                  <a:moveTo>
                    <a:pt x="59" y="76"/>
                  </a:moveTo>
                  <a:cubicBezTo>
                    <a:pt x="59" y="75"/>
                    <a:pt x="59" y="75"/>
                    <a:pt x="59" y="75"/>
                  </a:cubicBezTo>
                  <a:cubicBezTo>
                    <a:pt x="58" y="73"/>
                    <a:pt x="56" y="72"/>
                    <a:pt x="55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0" y="11"/>
                    <a:pt x="71" y="12"/>
                    <a:pt x="72" y="12"/>
                  </a:cubicBezTo>
                  <a:cubicBezTo>
                    <a:pt x="75" y="11"/>
                    <a:pt x="77" y="9"/>
                    <a:pt x="77" y="6"/>
                  </a:cubicBezTo>
                  <a:cubicBezTo>
                    <a:pt x="76" y="4"/>
                    <a:pt x="74" y="2"/>
                    <a:pt x="71" y="2"/>
                  </a:cubicBezTo>
                  <a:cubicBezTo>
                    <a:pt x="70" y="3"/>
                    <a:pt x="69" y="3"/>
                    <a:pt x="68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3"/>
                    <a:pt x="42" y="0"/>
                    <a:pt x="37" y="1"/>
                  </a:cubicBezTo>
                  <a:cubicBezTo>
                    <a:pt x="33" y="2"/>
                    <a:pt x="30" y="5"/>
                    <a:pt x="30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6" y="10"/>
                    <a:pt x="4" y="11"/>
                  </a:cubicBezTo>
                  <a:cubicBezTo>
                    <a:pt x="2" y="11"/>
                    <a:pt x="0" y="13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4" y="17"/>
                    <a:pt x="35" y="1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5" y="76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81"/>
                    <a:pt x="32" y="83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6"/>
                    <a:pt x="35" y="88"/>
                    <a:pt x="37" y="87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4"/>
                    <a:pt x="62" y="82"/>
                    <a:pt x="62" y="8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7"/>
                    <a:pt x="60" y="76"/>
                    <a:pt x="59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5" name="Freeform 122"/>
            <p:cNvSpPr>
              <a:spLocks noEditPoints="1"/>
            </p:cNvSpPr>
            <p:nvPr/>
          </p:nvSpPr>
          <p:spPr bwMode="auto">
            <a:xfrm>
              <a:off x="1963340" y="2346919"/>
              <a:ext cx="70247" cy="129779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6 h 50"/>
                <a:gd name="T18" fmla="*/ 3 w 27"/>
                <a:gd name="T19" fmla="*/ 46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7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6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2"/>
                    <a:pt x="27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6" name="Freeform 123"/>
            <p:cNvSpPr>
              <a:spLocks noEditPoints="1"/>
            </p:cNvSpPr>
            <p:nvPr/>
          </p:nvSpPr>
          <p:spPr bwMode="auto">
            <a:xfrm>
              <a:off x="1788319" y="2368350"/>
              <a:ext cx="70247" cy="128588"/>
            </a:xfrm>
            <a:custGeom>
              <a:avLst/>
              <a:gdLst>
                <a:gd name="T0" fmla="*/ 24 w 27"/>
                <a:gd name="T1" fmla="*/ 38 h 50"/>
                <a:gd name="T2" fmla="*/ 10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2 w 27"/>
                <a:gd name="T11" fmla="*/ 41 h 50"/>
                <a:gd name="T12" fmla="*/ 1 w 27"/>
                <a:gd name="T13" fmla="*/ 44 h 50"/>
                <a:gd name="T14" fmla="*/ 1 w 27"/>
                <a:gd name="T15" fmla="*/ 45 h 50"/>
                <a:gd name="T16" fmla="*/ 3 w 27"/>
                <a:gd name="T17" fmla="*/ 47 h 50"/>
                <a:gd name="T18" fmla="*/ 4 w 27"/>
                <a:gd name="T19" fmla="*/ 47 h 50"/>
                <a:gd name="T20" fmla="*/ 4 w 27"/>
                <a:gd name="T21" fmla="*/ 47 h 50"/>
                <a:gd name="T22" fmla="*/ 4 w 27"/>
                <a:gd name="T23" fmla="*/ 48 h 50"/>
                <a:gd name="T24" fmla="*/ 7 w 27"/>
                <a:gd name="T25" fmla="*/ 50 h 50"/>
                <a:gd name="T26" fmla="*/ 23 w 27"/>
                <a:gd name="T27" fmla="*/ 48 h 50"/>
                <a:gd name="T28" fmla="*/ 25 w 27"/>
                <a:gd name="T29" fmla="*/ 45 h 50"/>
                <a:gd name="T30" fmla="*/ 25 w 27"/>
                <a:gd name="T31" fmla="*/ 44 h 50"/>
                <a:gd name="T32" fmla="*/ 25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0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7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6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3095624" y="2445740"/>
              <a:ext cx="198834" cy="223838"/>
            </a:xfrm>
            <a:custGeom>
              <a:avLst/>
              <a:gdLst>
                <a:gd name="T0" fmla="*/ 58 w 77"/>
                <a:gd name="T1" fmla="*/ 75 h 87"/>
                <a:gd name="T2" fmla="*/ 58 w 77"/>
                <a:gd name="T3" fmla="*/ 74 h 87"/>
                <a:gd name="T4" fmla="*/ 54 w 77"/>
                <a:gd name="T5" fmla="*/ 71 h 87"/>
                <a:gd name="T6" fmla="*/ 50 w 77"/>
                <a:gd name="T7" fmla="*/ 72 h 87"/>
                <a:gd name="T8" fmla="*/ 43 w 77"/>
                <a:gd name="T9" fmla="*/ 16 h 87"/>
                <a:gd name="T10" fmla="*/ 46 w 77"/>
                <a:gd name="T11" fmla="*/ 12 h 87"/>
                <a:gd name="T12" fmla="*/ 68 w 77"/>
                <a:gd name="T13" fmla="*/ 10 h 87"/>
                <a:gd name="T14" fmla="*/ 72 w 77"/>
                <a:gd name="T15" fmla="*/ 11 h 87"/>
                <a:gd name="T16" fmla="*/ 76 w 77"/>
                <a:gd name="T17" fmla="*/ 6 h 87"/>
                <a:gd name="T18" fmla="*/ 71 w 77"/>
                <a:gd name="T19" fmla="*/ 1 h 87"/>
                <a:gd name="T20" fmla="*/ 68 w 77"/>
                <a:gd name="T21" fmla="*/ 4 h 87"/>
                <a:gd name="T22" fmla="*/ 47 w 77"/>
                <a:gd name="T23" fmla="*/ 6 h 87"/>
                <a:gd name="T24" fmla="*/ 37 w 77"/>
                <a:gd name="T25" fmla="*/ 0 h 87"/>
                <a:gd name="T26" fmla="*/ 29 w 77"/>
                <a:gd name="T27" fmla="*/ 8 h 87"/>
                <a:gd name="T28" fmla="*/ 8 w 77"/>
                <a:gd name="T29" fmla="*/ 11 h 87"/>
                <a:gd name="T30" fmla="*/ 4 w 77"/>
                <a:gd name="T31" fmla="*/ 10 h 87"/>
                <a:gd name="T32" fmla="*/ 0 w 77"/>
                <a:gd name="T33" fmla="*/ 15 h 87"/>
                <a:gd name="T34" fmla="*/ 5 w 77"/>
                <a:gd name="T35" fmla="*/ 19 h 87"/>
                <a:gd name="T36" fmla="*/ 9 w 77"/>
                <a:gd name="T37" fmla="*/ 17 h 87"/>
                <a:gd name="T38" fmla="*/ 31 w 77"/>
                <a:gd name="T39" fmla="*/ 14 h 87"/>
                <a:gd name="T40" fmla="*/ 35 w 77"/>
                <a:gd name="T41" fmla="*/ 17 h 87"/>
                <a:gd name="T42" fmla="*/ 42 w 77"/>
                <a:gd name="T43" fmla="*/ 73 h 87"/>
                <a:gd name="T44" fmla="*/ 38 w 77"/>
                <a:gd name="T45" fmla="*/ 73 h 87"/>
                <a:gd name="T46" fmla="*/ 35 w 77"/>
                <a:gd name="T47" fmla="*/ 77 h 87"/>
                <a:gd name="T48" fmla="*/ 35 w 77"/>
                <a:gd name="T49" fmla="*/ 78 h 87"/>
                <a:gd name="T50" fmla="*/ 32 w 77"/>
                <a:gd name="T51" fmla="*/ 82 h 87"/>
                <a:gd name="T52" fmla="*/ 32 w 77"/>
                <a:gd name="T53" fmla="*/ 83 h 87"/>
                <a:gd name="T54" fmla="*/ 36 w 77"/>
                <a:gd name="T55" fmla="*/ 86 h 87"/>
                <a:gd name="T56" fmla="*/ 59 w 77"/>
                <a:gd name="T57" fmla="*/ 84 h 87"/>
                <a:gd name="T58" fmla="*/ 62 w 77"/>
                <a:gd name="T59" fmla="*/ 80 h 87"/>
                <a:gd name="T60" fmla="*/ 62 w 77"/>
                <a:gd name="T61" fmla="*/ 78 h 87"/>
                <a:gd name="T62" fmla="*/ 58 w 77"/>
                <a:gd name="T63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7">
                  <a:moveTo>
                    <a:pt x="58" y="75"/>
                  </a:moveTo>
                  <a:cubicBezTo>
                    <a:pt x="58" y="74"/>
                    <a:pt x="58" y="74"/>
                    <a:pt x="58" y="74"/>
                  </a:cubicBezTo>
                  <a:cubicBezTo>
                    <a:pt x="58" y="72"/>
                    <a:pt x="56" y="71"/>
                    <a:pt x="54" y="71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5" y="15"/>
                    <a:pt x="46" y="14"/>
                    <a:pt x="46" y="1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71" y="11"/>
                    <a:pt x="72" y="11"/>
                  </a:cubicBezTo>
                  <a:cubicBezTo>
                    <a:pt x="75" y="11"/>
                    <a:pt x="77" y="8"/>
                    <a:pt x="76" y="6"/>
                  </a:cubicBezTo>
                  <a:cubicBezTo>
                    <a:pt x="76" y="3"/>
                    <a:pt x="74" y="1"/>
                    <a:pt x="71" y="1"/>
                  </a:cubicBezTo>
                  <a:cubicBezTo>
                    <a:pt x="70" y="2"/>
                    <a:pt x="68" y="3"/>
                    <a:pt x="68" y="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2"/>
                    <a:pt x="41" y="0"/>
                    <a:pt x="37" y="0"/>
                  </a:cubicBezTo>
                  <a:cubicBezTo>
                    <a:pt x="33" y="1"/>
                    <a:pt x="30" y="4"/>
                    <a:pt x="29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0"/>
                    <a:pt x="6" y="10"/>
                    <a:pt x="4" y="10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0" y="18"/>
                    <a:pt x="3" y="19"/>
                    <a:pt x="5" y="19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5"/>
                    <a:pt x="33" y="16"/>
                    <a:pt x="35" y="17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6" y="74"/>
                    <a:pt x="34" y="75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3" y="79"/>
                    <a:pt x="32" y="80"/>
                    <a:pt x="32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3" y="85"/>
                    <a:pt x="34" y="87"/>
                    <a:pt x="36" y="86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3"/>
                    <a:pt x="62" y="82"/>
                    <a:pt x="62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6"/>
                    <a:pt x="60" y="75"/>
                    <a:pt x="58" y="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8" name="Freeform 125"/>
            <p:cNvSpPr>
              <a:spLocks noEditPoints="1"/>
            </p:cNvSpPr>
            <p:nvPr/>
          </p:nvSpPr>
          <p:spPr bwMode="auto">
            <a:xfrm>
              <a:off x="3263503" y="2481459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6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1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7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3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9" name="Freeform 126"/>
            <p:cNvSpPr>
              <a:spLocks noEditPoints="1"/>
            </p:cNvSpPr>
            <p:nvPr/>
          </p:nvSpPr>
          <p:spPr bwMode="auto">
            <a:xfrm>
              <a:off x="3088481" y="2501700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0" name="Freeform 127"/>
            <p:cNvSpPr>
              <a:spLocks/>
            </p:cNvSpPr>
            <p:nvPr/>
          </p:nvSpPr>
          <p:spPr bwMode="auto">
            <a:xfrm>
              <a:off x="957262" y="2417166"/>
              <a:ext cx="157163" cy="151210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1054894" y="2540990"/>
              <a:ext cx="123825" cy="5834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9 h 23"/>
                <a:gd name="T20" fmla="*/ 5 w 48"/>
                <a:gd name="T21" fmla="*/ 23 h 23"/>
                <a:gd name="T22" fmla="*/ 44 w 48"/>
                <a:gd name="T23" fmla="*/ 18 h 23"/>
                <a:gd name="T24" fmla="*/ 48 w 48"/>
                <a:gd name="T25" fmla="*/ 13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3" y="23"/>
                    <a:pt x="5" y="2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2" name="Freeform 129"/>
            <p:cNvSpPr>
              <a:spLocks/>
            </p:cNvSpPr>
            <p:nvPr/>
          </p:nvSpPr>
          <p:spPr bwMode="auto">
            <a:xfrm>
              <a:off x="2550318" y="1917103"/>
              <a:ext cx="157163" cy="154781"/>
            </a:xfrm>
            <a:custGeom>
              <a:avLst/>
              <a:gdLst>
                <a:gd name="T0" fmla="*/ 59 w 61"/>
                <a:gd name="T1" fmla="*/ 27 h 60"/>
                <a:gd name="T2" fmla="*/ 37 w 61"/>
                <a:gd name="T3" fmla="*/ 3 h 60"/>
                <a:gd name="T4" fmla="*/ 29 w 61"/>
                <a:gd name="T5" fmla="*/ 3 h 60"/>
                <a:gd name="T6" fmla="*/ 22 w 61"/>
                <a:gd name="T7" fmla="*/ 10 h 60"/>
                <a:gd name="T8" fmla="*/ 21 w 61"/>
                <a:gd name="T9" fmla="*/ 17 h 60"/>
                <a:gd name="T10" fmla="*/ 29 w 61"/>
                <a:gd name="T11" fmla="*/ 26 h 60"/>
                <a:gd name="T12" fmla="*/ 1 w 61"/>
                <a:gd name="T13" fmla="*/ 51 h 60"/>
                <a:gd name="T14" fmla="*/ 1 w 61"/>
                <a:gd name="T15" fmla="*/ 57 h 60"/>
                <a:gd name="T16" fmla="*/ 2 w 61"/>
                <a:gd name="T17" fmla="*/ 58 h 60"/>
                <a:gd name="T18" fmla="*/ 8 w 61"/>
                <a:gd name="T19" fmla="*/ 58 h 60"/>
                <a:gd name="T20" fmla="*/ 36 w 61"/>
                <a:gd name="T21" fmla="*/ 33 h 60"/>
                <a:gd name="T22" fmla="*/ 43 w 61"/>
                <a:gd name="T23" fmla="*/ 41 h 60"/>
                <a:gd name="T24" fmla="*/ 51 w 61"/>
                <a:gd name="T25" fmla="*/ 42 h 60"/>
                <a:gd name="T26" fmla="*/ 59 w 61"/>
                <a:gd name="T27" fmla="*/ 35 h 60"/>
                <a:gd name="T28" fmla="*/ 59 w 61"/>
                <a:gd name="T29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0">
                  <a:moveTo>
                    <a:pt x="59" y="27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5" y="1"/>
                    <a:pt x="32" y="0"/>
                    <a:pt x="29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9" y="15"/>
                    <a:pt x="21" y="1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60"/>
                    <a:pt x="6" y="60"/>
                    <a:pt x="8" y="58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5" y="44"/>
                    <a:pt x="49" y="44"/>
                    <a:pt x="51" y="42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1" y="33"/>
                    <a:pt x="61" y="29"/>
                    <a:pt x="59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" name="Freeform 130"/>
            <p:cNvSpPr>
              <a:spLocks/>
            </p:cNvSpPr>
            <p:nvPr/>
          </p:nvSpPr>
          <p:spPr bwMode="auto">
            <a:xfrm>
              <a:off x="2647949" y="2043310"/>
              <a:ext cx="123825" cy="5953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8 h 23"/>
                <a:gd name="T20" fmla="*/ 5 w 48"/>
                <a:gd name="T21" fmla="*/ 22 h 23"/>
                <a:gd name="T22" fmla="*/ 44 w 48"/>
                <a:gd name="T23" fmla="*/ 18 h 23"/>
                <a:gd name="T24" fmla="*/ 48 w 48"/>
                <a:gd name="T25" fmla="*/ 12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3" y="23"/>
                    <a:pt x="5" y="22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2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4" name="Freeform 131"/>
            <p:cNvSpPr>
              <a:spLocks/>
            </p:cNvSpPr>
            <p:nvPr/>
          </p:nvSpPr>
          <p:spPr bwMode="auto">
            <a:xfrm>
              <a:off x="2393156" y="2381447"/>
              <a:ext cx="54769" cy="55960"/>
            </a:xfrm>
            <a:custGeom>
              <a:avLst/>
              <a:gdLst>
                <a:gd name="T0" fmla="*/ 12 w 21"/>
                <a:gd name="T1" fmla="*/ 21 h 22"/>
                <a:gd name="T2" fmla="*/ 20 w 21"/>
                <a:gd name="T3" fmla="*/ 10 h 22"/>
                <a:gd name="T4" fmla="*/ 9 w 21"/>
                <a:gd name="T5" fmla="*/ 1 h 22"/>
                <a:gd name="T6" fmla="*/ 0 w 21"/>
                <a:gd name="T7" fmla="*/ 12 h 22"/>
                <a:gd name="T8" fmla="*/ 12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2" y="21"/>
                  </a:moveTo>
                  <a:cubicBezTo>
                    <a:pt x="17" y="20"/>
                    <a:pt x="21" y="15"/>
                    <a:pt x="20" y="10"/>
                  </a:cubicBezTo>
                  <a:cubicBezTo>
                    <a:pt x="20" y="4"/>
                    <a:pt x="15" y="0"/>
                    <a:pt x="9" y="1"/>
                  </a:cubicBezTo>
                  <a:cubicBezTo>
                    <a:pt x="4" y="1"/>
                    <a:pt x="0" y="7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5" name="Freeform 132"/>
            <p:cNvSpPr>
              <a:spLocks/>
            </p:cNvSpPr>
            <p:nvPr/>
          </p:nvSpPr>
          <p:spPr bwMode="auto">
            <a:xfrm>
              <a:off x="2364581" y="2437406"/>
              <a:ext cx="123825" cy="72629"/>
            </a:xfrm>
            <a:custGeom>
              <a:avLst/>
              <a:gdLst>
                <a:gd name="T0" fmla="*/ 46 w 48"/>
                <a:gd name="T1" fmla="*/ 8 h 28"/>
                <a:gd name="T2" fmla="*/ 46 w 48"/>
                <a:gd name="T3" fmla="*/ 8 h 28"/>
                <a:gd name="T4" fmla="*/ 28 w 48"/>
                <a:gd name="T5" fmla="*/ 0 h 28"/>
                <a:gd name="T6" fmla="*/ 27 w 48"/>
                <a:gd name="T7" fmla="*/ 0 h 28"/>
                <a:gd name="T8" fmla="*/ 20 w 48"/>
                <a:gd name="T9" fmla="*/ 1 h 28"/>
                <a:gd name="T10" fmla="*/ 2 w 48"/>
                <a:gd name="T11" fmla="*/ 14 h 28"/>
                <a:gd name="T12" fmla="*/ 3 w 48"/>
                <a:gd name="T13" fmla="*/ 28 h 28"/>
                <a:gd name="T14" fmla="*/ 13 w 48"/>
                <a:gd name="T15" fmla="*/ 27 h 28"/>
                <a:gd name="T16" fmla="*/ 12 w 48"/>
                <a:gd name="T17" fmla="*/ 20 h 28"/>
                <a:gd name="T18" fmla="*/ 13 w 48"/>
                <a:gd name="T19" fmla="*/ 19 h 28"/>
                <a:gd name="T20" fmla="*/ 14 w 48"/>
                <a:gd name="T21" fmla="*/ 27 h 28"/>
                <a:gd name="T22" fmla="*/ 37 w 48"/>
                <a:gd name="T23" fmla="*/ 24 h 28"/>
                <a:gd name="T24" fmla="*/ 37 w 48"/>
                <a:gd name="T25" fmla="*/ 17 h 28"/>
                <a:gd name="T26" fmla="*/ 38 w 48"/>
                <a:gd name="T27" fmla="*/ 16 h 28"/>
                <a:gd name="T28" fmla="*/ 39 w 48"/>
                <a:gd name="T29" fmla="*/ 24 h 28"/>
                <a:gd name="T30" fmla="*/ 48 w 48"/>
                <a:gd name="T31" fmla="*/ 23 h 28"/>
                <a:gd name="T32" fmla="*/ 46 w 48"/>
                <a:gd name="T33" fmla="*/ 9 h 28"/>
                <a:gd name="T34" fmla="*/ 46 w 48"/>
                <a:gd name="T35" fmla="*/ 8 h 28"/>
                <a:gd name="T36" fmla="*/ 46 w 48"/>
                <a:gd name="T3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28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4" y="0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0" y="2"/>
                    <a:pt x="2" y="1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6" name="Freeform 133"/>
            <p:cNvSpPr>
              <a:spLocks/>
            </p:cNvSpPr>
            <p:nvPr/>
          </p:nvSpPr>
          <p:spPr bwMode="auto">
            <a:xfrm>
              <a:off x="2486024" y="2311201"/>
              <a:ext cx="8334" cy="13097"/>
            </a:xfrm>
            <a:custGeom>
              <a:avLst/>
              <a:gdLst>
                <a:gd name="T0" fmla="*/ 1 w 3"/>
                <a:gd name="T1" fmla="*/ 4 h 5"/>
                <a:gd name="T2" fmla="*/ 3 w 3"/>
                <a:gd name="T3" fmla="*/ 5 h 5"/>
                <a:gd name="T4" fmla="*/ 2 w 3"/>
                <a:gd name="T5" fmla="*/ 0 h 5"/>
                <a:gd name="T6" fmla="*/ 0 w 3"/>
                <a:gd name="T7" fmla="*/ 1 h 5"/>
                <a:gd name="T8" fmla="*/ 1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4"/>
                  </a:moveTo>
                  <a:cubicBezTo>
                    <a:pt x="1" y="5"/>
                    <a:pt x="2" y="5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7" name="Freeform 134"/>
            <p:cNvSpPr>
              <a:spLocks/>
            </p:cNvSpPr>
            <p:nvPr/>
          </p:nvSpPr>
          <p:spPr bwMode="auto">
            <a:xfrm>
              <a:off x="2488406" y="2331441"/>
              <a:ext cx="5953" cy="13097"/>
            </a:xfrm>
            <a:custGeom>
              <a:avLst/>
              <a:gdLst>
                <a:gd name="T0" fmla="*/ 1 w 2"/>
                <a:gd name="T1" fmla="*/ 5 h 5"/>
                <a:gd name="T2" fmla="*/ 2 w 2"/>
                <a:gd name="T3" fmla="*/ 5 h 5"/>
                <a:gd name="T4" fmla="*/ 2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8" name="Freeform 135"/>
            <p:cNvSpPr>
              <a:spLocks noEditPoints="1"/>
            </p:cNvSpPr>
            <p:nvPr/>
          </p:nvSpPr>
          <p:spPr bwMode="auto">
            <a:xfrm>
              <a:off x="2337196" y="2262384"/>
              <a:ext cx="213122" cy="157163"/>
            </a:xfrm>
            <a:custGeom>
              <a:avLst/>
              <a:gdLst>
                <a:gd name="T0" fmla="*/ 9 w 83"/>
                <a:gd name="T1" fmla="*/ 8 h 61"/>
                <a:gd name="T2" fmla="*/ 4 w 83"/>
                <a:gd name="T3" fmla="*/ 46 h 61"/>
                <a:gd name="T4" fmla="*/ 18 w 83"/>
                <a:gd name="T5" fmla="*/ 54 h 61"/>
                <a:gd name="T6" fmla="*/ 46 w 83"/>
                <a:gd name="T7" fmla="*/ 51 h 61"/>
                <a:gd name="T8" fmla="*/ 48 w 83"/>
                <a:gd name="T9" fmla="*/ 61 h 61"/>
                <a:gd name="T10" fmla="*/ 74 w 83"/>
                <a:gd name="T11" fmla="*/ 47 h 61"/>
                <a:gd name="T12" fmla="*/ 79 w 83"/>
                <a:gd name="T13" fmla="*/ 9 h 61"/>
                <a:gd name="T14" fmla="*/ 39 w 83"/>
                <a:gd name="T15" fmla="*/ 31 h 61"/>
                <a:gd name="T16" fmla="*/ 22 w 83"/>
                <a:gd name="T17" fmla="*/ 29 h 61"/>
                <a:gd name="T18" fmla="*/ 32 w 83"/>
                <a:gd name="T19" fmla="*/ 19 h 61"/>
                <a:gd name="T20" fmla="*/ 39 w 83"/>
                <a:gd name="T21" fmla="*/ 31 h 61"/>
                <a:gd name="T22" fmla="*/ 65 w 83"/>
                <a:gd name="T23" fmla="*/ 34 h 61"/>
                <a:gd name="T24" fmla="*/ 64 w 83"/>
                <a:gd name="T25" fmla="*/ 38 h 61"/>
                <a:gd name="T26" fmla="*/ 62 w 83"/>
                <a:gd name="T27" fmla="*/ 38 h 61"/>
                <a:gd name="T28" fmla="*/ 60 w 83"/>
                <a:gd name="T29" fmla="*/ 35 h 61"/>
                <a:gd name="T30" fmla="*/ 60 w 83"/>
                <a:gd name="T31" fmla="*/ 39 h 61"/>
                <a:gd name="T32" fmla="*/ 59 w 83"/>
                <a:gd name="T33" fmla="*/ 36 h 61"/>
                <a:gd name="T34" fmla="*/ 54 w 83"/>
                <a:gd name="T35" fmla="*/ 35 h 61"/>
                <a:gd name="T36" fmla="*/ 54 w 83"/>
                <a:gd name="T37" fmla="*/ 33 h 61"/>
                <a:gd name="T38" fmla="*/ 55 w 83"/>
                <a:gd name="T39" fmla="*/ 32 h 61"/>
                <a:gd name="T40" fmla="*/ 58 w 83"/>
                <a:gd name="T41" fmla="*/ 32 h 61"/>
                <a:gd name="T42" fmla="*/ 57 w 83"/>
                <a:gd name="T43" fmla="*/ 26 h 61"/>
                <a:gd name="T44" fmla="*/ 54 w 83"/>
                <a:gd name="T45" fmla="*/ 24 h 61"/>
                <a:gd name="T46" fmla="*/ 53 w 83"/>
                <a:gd name="T47" fmla="*/ 20 h 61"/>
                <a:gd name="T48" fmla="*/ 56 w 83"/>
                <a:gd name="T49" fmla="*/ 17 h 61"/>
                <a:gd name="T50" fmla="*/ 57 w 83"/>
                <a:gd name="T51" fmla="*/ 13 h 61"/>
                <a:gd name="T52" fmla="*/ 58 w 83"/>
                <a:gd name="T53" fmla="*/ 17 h 61"/>
                <a:gd name="T54" fmla="*/ 60 w 83"/>
                <a:gd name="T55" fmla="*/ 16 h 61"/>
                <a:gd name="T56" fmla="*/ 60 w 83"/>
                <a:gd name="T57" fmla="*/ 13 h 61"/>
                <a:gd name="T58" fmla="*/ 61 w 83"/>
                <a:gd name="T59" fmla="*/ 16 h 61"/>
                <a:gd name="T60" fmla="*/ 63 w 83"/>
                <a:gd name="T61" fmla="*/ 16 h 61"/>
                <a:gd name="T62" fmla="*/ 64 w 83"/>
                <a:gd name="T63" fmla="*/ 17 h 61"/>
                <a:gd name="T64" fmla="*/ 64 w 83"/>
                <a:gd name="T65" fmla="*/ 19 h 61"/>
                <a:gd name="T66" fmla="*/ 62 w 83"/>
                <a:gd name="T67" fmla="*/ 19 h 61"/>
                <a:gd name="T68" fmla="*/ 62 w 83"/>
                <a:gd name="T69" fmla="*/ 24 h 61"/>
                <a:gd name="T70" fmla="*/ 67 w 83"/>
                <a:gd name="T71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61">
                  <a:moveTo>
                    <a:pt x="68" y="1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4" y="9"/>
                    <a:pt x="0" y="14"/>
                    <a:pt x="1" y="1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51"/>
                    <a:pt x="10" y="55"/>
                    <a:pt x="15" y="5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49"/>
                    <a:pt x="24" y="43"/>
                    <a:pt x="31" y="42"/>
                  </a:cubicBezTo>
                  <a:cubicBezTo>
                    <a:pt x="38" y="41"/>
                    <a:pt x="43" y="46"/>
                    <a:pt x="46" y="51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5" y="57"/>
                    <a:pt x="48" y="61"/>
                    <a:pt x="48" y="61"/>
                  </a:cubicBezTo>
                  <a:cubicBezTo>
                    <a:pt x="59" y="60"/>
                    <a:pt x="66" y="53"/>
                    <a:pt x="68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9" y="47"/>
                    <a:pt x="83" y="42"/>
                    <a:pt x="83" y="36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1"/>
                  </a:cubicBezTo>
                  <a:close/>
                  <a:moveTo>
                    <a:pt x="39" y="31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1" y="31"/>
                    <a:pt x="22" y="2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7"/>
                    <a:pt x="31" y="17"/>
                    <a:pt x="32" y="19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9"/>
                    <a:pt x="41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3"/>
                    <a:pt x="65" y="33"/>
                    <a:pt x="65" y="34"/>
                  </a:cubicBezTo>
                  <a:cubicBezTo>
                    <a:pt x="64" y="34"/>
                    <a:pt x="64" y="34"/>
                    <a:pt x="64" y="35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63" y="39"/>
                    <a:pt x="62" y="39"/>
                    <a:pt x="62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9"/>
                    <a:pt x="60" y="39"/>
                    <a:pt x="60" y="39"/>
                  </a:cubicBezTo>
                  <a:cubicBezTo>
                    <a:pt x="59" y="39"/>
                    <a:pt x="59" y="39"/>
                    <a:pt x="59" y="3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8" y="36"/>
                    <a:pt x="57" y="36"/>
                    <a:pt x="56" y="36"/>
                  </a:cubicBezTo>
                  <a:cubicBezTo>
                    <a:pt x="55" y="35"/>
                    <a:pt x="55" y="35"/>
                    <a:pt x="54" y="35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3"/>
                    <a:pt x="54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6" y="32"/>
                    <a:pt x="57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6" y="26"/>
                    <a:pt x="56" y="26"/>
                    <a:pt x="55" y="26"/>
                  </a:cubicBezTo>
                  <a:cubicBezTo>
                    <a:pt x="55" y="25"/>
                    <a:pt x="54" y="25"/>
                    <a:pt x="54" y="24"/>
                  </a:cubicBezTo>
                  <a:cubicBezTo>
                    <a:pt x="54" y="24"/>
                    <a:pt x="53" y="23"/>
                    <a:pt x="53" y="22"/>
                  </a:cubicBezTo>
                  <a:cubicBezTo>
                    <a:pt x="53" y="21"/>
                    <a:pt x="53" y="21"/>
                    <a:pt x="53" y="20"/>
                  </a:cubicBezTo>
                  <a:cubicBezTo>
                    <a:pt x="54" y="19"/>
                    <a:pt x="54" y="19"/>
                    <a:pt x="54" y="18"/>
                  </a:cubicBezTo>
                  <a:cubicBezTo>
                    <a:pt x="55" y="18"/>
                    <a:pt x="56" y="17"/>
                    <a:pt x="56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3"/>
                    <a:pt x="57" y="13"/>
                  </a:cubicBezTo>
                  <a:cubicBezTo>
                    <a:pt x="57" y="13"/>
                    <a:pt x="58" y="14"/>
                    <a:pt x="58" y="14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9" y="16"/>
                    <a:pt x="59" y="16"/>
                  </a:cubicBezTo>
                  <a:cubicBezTo>
                    <a:pt x="59" y="16"/>
                    <a:pt x="60" y="16"/>
                    <a:pt x="60" y="1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60" y="13"/>
                    <a:pt x="60" y="13"/>
                  </a:cubicBezTo>
                  <a:cubicBezTo>
                    <a:pt x="60" y="13"/>
                    <a:pt x="61" y="13"/>
                    <a:pt x="61" y="1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7"/>
                  </a:cubicBezTo>
                  <a:cubicBezTo>
                    <a:pt x="64" y="17"/>
                    <a:pt x="64" y="17"/>
                    <a:pt x="64" y="18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3" y="25"/>
                    <a:pt x="64" y="25"/>
                    <a:pt x="65" y="26"/>
                  </a:cubicBezTo>
                  <a:cubicBezTo>
                    <a:pt x="66" y="27"/>
                    <a:pt x="66" y="28"/>
                    <a:pt x="67" y="29"/>
                  </a:cubicBezTo>
                  <a:cubicBezTo>
                    <a:pt x="67" y="30"/>
                    <a:pt x="67" y="31"/>
                    <a:pt x="66" y="3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9" name="Freeform 136"/>
            <p:cNvSpPr>
              <a:spLocks/>
            </p:cNvSpPr>
            <p:nvPr/>
          </p:nvSpPr>
          <p:spPr bwMode="auto">
            <a:xfrm>
              <a:off x="1278732" y="2335013"/>
              <a:ext cx="105965" cy="102394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0" name="Freeform 137"/>
            <p:cNvSpPr>
              <a:spLocks noEditPoints="1"/>
            </p:cNvSpPr>
            <p:nvPr/>
          </p:nvSpPr>
          <p:spPr bwMode="auto">
            <a:xfrm>
              <a:off x="1227534" y="2437406"/>
              <a:ext cx="234553" cy="139304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1" name="Freeform 138"/>
            <p:cNvSpPr>
              <a:spLocks/>
            </p:cNvSpPr>
            <p:nvPr/>
          </p:nvSpPr>
          <p:spPr bwMode="auto">
            <a:xfrm>
              <a:off x="3121818" y="1615876"/>
              <a:ext cx="100013" cy="97631"/>
            </a:xfrm>
            <a:custGeom>
              <a:avLst/>
              <a:gdLst>
                <a:gd name="T0" fmla="*/ 22 w 39"/>
                <a:gd name="T1" fmla="*/ 37 h 38"/>
                <a:gd name="T2" fmla="*/ 38 w 39"/>
                <a:gd name="T3" fmla="*/ 17 h 38"/>
                <a:gd name="T4" fmla="*/ 17 w 39"/>
                <a:gd name="T5" fmla="*/ 1 h 38"/>
                <a:gd name="T6" fmla="*/ 2 w 39"/>
                <a:gd name="T7" fmla="*/ 21 h 38"/>
                <a:gd name="T8" fmla="*/ 22 w 39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2" y="37"/>
                  </a:move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ubicBezTo>
                    <a:pt x="7" y="2"/>
                    <a:pt x="0" y="11"/>
                    <a:pt x="2" y="21"/>
                  </a:cubicBezTo>
                  <a:cubicBezTo>
                    <a:pt x="3" y="31"/>
                    <a:pt x="12" y="38"/>
                    <a:pt x="22" y="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2" name="Freeform 139"/>
            <p:cNvSpPr>
              <a:spLocks noEditPoints="1"/>
            </p:cNvSpPr>
            <p:nvPr/>
          </p:nvSpPr>
          <p:spPr bwMode="auto">
            <a:xfrm>
              <a:off x="3073003" y="1717078"/>
              <a:ext cx="221456" cy="130969"/>
            </a:xfrm>
            <a:custGeom>
              <a:avLst/>
              <a:gdLst>
                <a:gd name="T0" fmla="*/ 83 w 86"/>
                <a:gd name="T1" fmla="*/ 15 h 51"/>
                <a:gd name="T2" fmla="*/ 83 w 86"/>
                <a:gd name="T3" fmla="*/ 14 h 51"/>
                <a:gd name="T4" fmla="*/ 83 w 86"/>
                <a:gd name="T5" fmla="*/ 14 h 51"/>
                <a:gd name="T6" fmla="*/ 50 w 86"/>
                <a:gd name="T7" fmla="*/ 0 h 51"/>
                <a:gd name="T8" fmla="*/ 48 w 86"/>
                <a:gd name="T9" fmla="*/ 0 h 51"/>
                <a:gd name="T10" fmla="*/ 36 w 86"/>
                <a:gd name="T11" fmla="*/ 1 h 51"/>
                <a:gd name="T12" fmla="*/ 3 w 86"/>
                <a:gd name="T13" fmla="*/ 26 h 51"/>
                <a:gd name="T14" fmla="*/ 6 w 86"/>
                <a:gd name="T15" fmla="*/ 51 h 51"/>
                <a:gd name="T16" fmla="*/ 23 w 86"/>
                <a:gd name="T17" fmla="*/ 49 h 51"/>
                <a:gd name="T18" fmla="*/ 21 w 86"/>
                <a:gd name="T19" fmla="*/ 35 h 51"/>
                <a:gd name="T20" fmla="*/ 24 w 86"/>
                <a:gd name="T21" fmla="*/ 35 h 51"/>
                <a:gd name="T22" fmla="*/ 26 w 86"/>
                <a:gd name="T23" fmla="*/ 49 h 51"/>
                <a:gd name="T24" fmla="*/ 67 w 86"/>
                <a:gd name="T25" fmla="*/ 43 h 51"/>
                <a:gd name="T26" fmla="*/ 66 w 86"/>
                <a:gd name="T27" fmla="*/ 30 h 51"/>
                <a:gd name="T28" fmla="*/ 68 w 86"/>
                <a:gd name="T29" fmla="*/ 30 h 51"/>
                <a:gd name="T30" fmla="*/ 70 w 86"/>
                <a:gd name="T31" fmla="*/ 43 h 51"/>
                <a:gd name="T32" fmla="*/ 86 w 86"/>
                <a:gd name="T33" fmla="*/ 41 h 51"/>
                <a:gd name="T34" fmla="*/ 83 w 86"/>
                <a:gd name="T35" fmla="*/ 16 h 51"/>
                <a:gd name="T36" fmla="*/ 83 w 86"/>
                <a:gd name="T37" fmla="*/ 15 h 51"/>
                <a:gd name="T38" fmla="*/ 50 w 86"/>
                <a:gd name="T39" fmla="*/ 37 h 51"/>
                <a:gd name="T40" fmla="*/ 46 w 86"/>
                <a:gd name="T41" fmla="*/ 42 h 51"/>
                <a:gd name="T42" fmla="*/ 40 w 86"/>
                <a:gd name="T43" fmla="*/ 39 h 51"/>
                <a:gd name="T44" fmla="*/ 40 w 86"/>
                <a:gd name="T45" fmla="*/ 19 h 51"/>
                <a:gd name="T46" fmla="*/ 36 w 86"/>
                <a:gd name="T47" fmla="*/ 15 h 51"/>
                <a:gd name="T48" fmla="*/ 42 w 86"/>
                <a:gd name="T49" fmla="*/ 8 h 51"/>
                <a:gd name="T50" fmla="*/ 48 w 86"/>
                <a:gd name="T51" fmla="*/ 13 h 51"/>
                <a:gd name="T52" fmla="*/ 46 w 86"/>
                <a:gd name="T53" fmla="*/ 19 h 51"/>
                <a:gd name="T54" fmla="*/ 50 w 86"/>
                <a:gd name="T55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51">
                  <a:moveTo>
                    <a:pt x="83" y="15"/>
                  </a:moveTo>
                  <a:cubicBezTo>
                    <a:pt x="83" y="15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9" y="0"/>
                    <a:pt x="5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0" y="3"/>
                    <a:pt x="3" y="2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5"/>
                    <a:pt x="83" y="15"/>
                    <a:pt x="83" y="15"/>
                  </a:cubicBezTo>
                  <a:close/>
                  <a:moveTo>
                    <a:pt x="50" y="37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17"/>
                    <a:pt x="36" y="15"/>
                  </a:cubicBezTo>
                  <a:cubicBezTo>
                    <a:pt x="36" y="11"/>
                    <a:pt x="38" y="8"/>
                    <a:pt x="42" y="8"/>
                  </a:cubicBezTo>
                  <a:cubicBezTo>
                    <a:pt x="45" y="8"/>
                    <a:pt x="48" y="10"/>
                    <a:pt x="48" y="13"/>
                  </a:cubicBezTo>
                  <a:cubicBezTo>
                    <a:pt x="49" y="15"/>
                    <a:pt x="48" y="17"/>
                    <a:pt x="46" y="19"/>
                  </a:cubicBezTo>
                  <a:lnTo>
                    <a:pt x="50" y="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3" name="Freeform 140"/>
            <p:cNvSpPr>
              <a:spLocks/>
            </p:cNvSpPr>
            <p:nvPr/>
          </p:nvSpPr>
          <p:spPr bwMode="auto">
            <a:xfrm>
              <a:off x="2887265" y="2419547"/>
              <a:ext cx="103584" cy="105966"/>
            </a:xfrm>
            <a:custGeom>
              <a:avLst/>
              <a:gdLst>
                <a:gd name="T0" fmla="*/ 23 w 40"/>
                <a:gd name="T1" fmla="*/ 39 h 41"/>
                <a:gd name="T2" fmla="*/ 39 w 40"/>
                <a:gd name="T3" fmla="*/ 18 h 41"/>
                <a:gd name="T4" fmla="*/ 18 w 40"/>
                <a:gd name="T5" fmla="*/ 2 h 41"/>
                <a:gd name="T6" fmla="*/ 1 w 40"/>
                <a:gd name="T7" fmla="*/ 23 h 41"/>
                <a:gd name="T8" fmla="*/ 23 w 40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3" y="39"/>
                  </a:moveTo>
                  <a:cubicBezTo>
                    <a:pt x="33" y="38"/>
                    <a:pt x="40" y="29"/>
                    <a:pt x="39" y="18"/>
                  </a:cubicBezTo>
                  <a:cubicBezTo>
                    <a:pt x="38" y="8"/>
                    <a:pt x="28" y="0"/>
                    <a:pt x="18" y="2"/>
                  </a:cubicBezTo>
                  <a:cubicBezTo>
                    <a:pt x="8" y="3"/>
                    <a:pt x="0" y="12"/>
                    <a:pt x="1" y="23"/>
                  </a:cubicBezTo>
                  <a:cubicBezTo>
                    <a:pt x="3" y="33"/>
                    <a:pt x="12" y="41"/>
                    <a:pt x="23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Freeform 141"/>
            <p:cNvSpPr>
              <a:spLocks noEditPoints="1"/>
            </p:cNvSpPr>
            <p:nvPr/>
          </p:nvSpPr>
          <p:spPr bwMode="auto">
            <a:xfrm>
              <a:off x="2836068" y="2525512"/>
              <a:ext cx="234553" cy="138113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2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6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1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3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8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8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6"/>
                    <a:pt x="50" y="19"/>
                    <a:pt x="48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5" name="Freeform 142"/>
            <p:cNvSpPr>
              <a:spLocks/>
            </p:cNvSpPr>
            <p:nvPr/>
          </p:nvSpPr>
          <p:spPr bwMode="auto">
            <a:xfrm>
              <a:off x="1996678" y="1832569"/>
              <a:ext cx="54769" cy="108347"/>
            </a:xfrm>
            <a:custGeom>
              <a:avLst/>
              <a:gdLst>
                <a:gd name="T0" fmla="*/ 5 w 21"/>
                <a:gd name="T1" fmla="*/ 1 h 42"/>
                <a:gd name="T2" fmla="*/ 5 w 21"/>
                <a:gd name="T3" fmla="*/ 3 h 42"/>
                <a:gd name="T4" fmla="*/ 6 w 21"/>
                <a:gd name="T5" fmla="*/ 4 h 42"/>
                <a:gd name="T6" fmla="*/ 6 w 21"/>
                <a:gd name="T7" fmla="*/ 4 h 42"/>
                <a:gd name="T8" fmla="*/ 6 w 21"/>
                <a:gd name="T9" fmla="*/ 7 h 42"/>
                <a:gd name="T10" fmla="*/ 6 w 21"/>
                <a:gd name="T11" fmla="*/ 7 h 42"/>
                <a:gd name="T12" fmla="*/ 0 w 21"/>
                <a:gd name="T13" fmla="*/ 16 h 42"/>
                <a:gd name="T14" fmla="*/ 2 w 21"/>
                <a:gd name="T15" fmla="*/ 42 h 42"/>
                <a:gd name="T16" fmla="*/ 7 w 21"/>
                <a:gd name="T17" fmla="*/ 31 h 42"/>
                <a:gd name="T18" fmla="*/ 15 w 21"/>
                <a:gd name="T19" fmla="*/ 24 h 42"/>
                <a:gd name="T20" fmla="*/ 15 w 21"/>
                <a:gd name="T21" fmla="*/ 24 h 42"/>
                <a:gd name="T22" fmla="*/ 15 w 21"/>
                <a:gd name="T23" fmla="*/ 24 h 42"/>
                <a:gd name="T24" fmla="*/ 17 w 21"/>
                <a:gd name="T25" fmla="*/ 24 h 42"/>
                <a:gd name="T26" fmla="*/ 17 w 21"/>
                <a:gd name="T27" fmla="*/ 24 h 42"/>
                <a:gd name="T28" fmla="*/ 18 w 21"/>
                <a:gd name="T29" fmla="*/ 27 h 42"/>
                <a:gd name="T30" fmla="*/ 18 w 21"/>
                <a:gd name="T31" fmla="*/ 27 h 42"/>
                <a:gd name="T32" fmla="*/ 18 w 21"/>
                <a:gd name="T33" fmla="*/ 27 h 42"/>
                <a:gd name="T34" fmla="*/ 19 w 21"/>
                <a:gd name="T35" fmla="*/ 27 h 42"/>
                <a:gd name="T36" fmla="*/ 20 w 21"/>
                <a:gd name="T37" fmla="*/ 28 h 42"/>
                <a:gd name="T38" fmla="*/ 21 w 21"/>
                <a:gd name="T39" fmla="*/ 26 h 42"/>
                <a:gd name="T40" fmla="*/ 19 w 21"/>
                <a:gd name="T41" fmla="*/ 10 h 42"/>
                <a:gd name="T42" fmla="*/ 6 w 21"/>
                <a:gd name="T43" fmla="*/ 1 h 42"/>
                <a:gd name="T44" fmla="*/ 6 w 21"/>
                <a:gd name="T45" fmla="*/ 1 h 42"/>
                <a:gd name="T46" fmla="*/ 5 w 21"/>
                <a:gd name="T4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2">
                  <a:moveTo>
                    <a:pt x="5" y="1"/>
                  </a:move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9"/>
                    <a:pt x="1" y="12"/>
                    <a:pt x="0" y="1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3" y="34"/>
                    <a:pt x="7" y="31"/>
                  </a:cubicBezTo>
                  <a:cubicBezTo>
                    <a:pt x="10" y="28"/>
                    <a:pt x="13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20" y="28"/>
                  </a:cubicBezTo>
                  <a:cubicBezTo>
                    <a:pt x="20" y="27"/>
                    <a:pt x="21" y="27"/>
                    <a:pt x="21" y="2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6" name="Freeform 143"/>
            <p:cNvSpPr>
              <a:spLocks/>
            </p:cNvSpPr>
            <p:nvPr/>
          </p:nvSpPr>
          <p:spPr bwMode="auto">
            <a:xfrm>
              <a:off x="2005012" y="1923056"/>
              <a:ext cx="55959" cy="82154"/>
            </a:xfrm>
            <a:custGeom>
              <a:avLst/>
              <a:gdLst>
                <a:gd name="T0" fmla="*/ 19 w 22"/>
                <a:gd name="T1" fmla="*/ 31 h 32"/>
                <a:gd name="T2" fmla="*/ 22 w 22"/>
                <a:gd name="T3" fmla="*/ 30 h 32"/>
                <a:gd name="T4" fmla="*/ 20 w 22"/>
                <a:gd name="T5" fmla="*/ 11 h 32"/>
                <a:gd name="T6" fmla="*/ 20 w 22"/>
                <a:gd name="T7" fmla="*/ 11 h 32"/>
                <a:gd name="T8" fmla="*/ 19 w 22"/>
                <a:gd name="T9" fmla="*/ 8 h 32"/>
                <a:gd name="T10" fmla="*/ 7 w 22"/>
                <a:gd name="T11" fmla="*/ 0 h 32"/>
                <a:gd name="T12" fmla="*/ 2 w 22"/>
                <a:gd name="T13" fmla="*/ 8 h 32"/>
                <a:gd name="T14" fmla="*/ 7 w 22"/>
                <a:gd name="T15" fmla="*/ 23 h 32"/>
                <a:gd name="T16" fmla="*/ 19 w 22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2">
                  <a:moveTo>
                    <a:pt x="19" y="31"/>
                  </a:moveTo>
                  <a:cubicBezTo>
                    <a:pt x="19" y="31"/>
                    <a:pt x="22" y="32"/>
                    <a:pt x="22" y="3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8"/>
                    <a:pt x="19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2" y="8"/>
                    <a:pt x="2" y="8"/>
                  </a:cubicBezTo>
                  <a:cubicBezTo>
                    <a:pt x="0" y="18"/>
                    <a:pt x="7" y="23"/>
                    <a:pt x="7" y="23"/>
                  </a:cubicBezTo>
                  <a:cubicBezTo>
                    <a:pt x="19" y="31"/>
                    <a:pt x="19" y="31"/>
                    <a:pt x="19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7" name="Freeform 144"/>
            <p:cNvSpPr>
              <a:spLocks/>
            </p:cNvSpPr>
            <p:nvPr/>
          </p:nvSpPr>
          <p:spPr bwMode="auto">
            <a:xfrm>
              <a:off x="2171700" y="1879003"/>
              <a:ext cx="54769" cy="104775"/>
            </a:xfrm>
            <a:custGeom>
              <a:avLst/>
              <a:gdLst>
                <a:gd name="T0" fmla="*/ 15 w 21"/>
                <a:gd name="T1" fmla="*/ 41 h 41"/>
                <a:gd name="T2" fmla="*/ 15 w 21"/>
                <a:gd name="T3" fmla="*/ 39 h 41"/>
                <a:gd name="T4" fmla="*/ 14 w 21"/>
                <a:gd name="T5" fmla="*/ 37 h 41"/>
                <a:gd name="T6" fmla="*/ 14 w 21"/>
                <a:gd name="T7" fmla="*/ 37 h 41"/>
                <a:gd name="T8" fmla="*/ 15 w 21"/>
                <a:gd name="T9" fmla="*/ 34 h 41"/>
                <a:gd name="T10" fmla="*/ 15 w 21"/>
                <a:gd name="T11" fmla="*/ 34 h 41"/>
                <a:gd name="T12" fmla="*/ 21 w 21"/>
                <a:gd name="T13" fmla="*/ 25 h 41"/>
                <a:gd name="T14" fmla="*/ 18 w 21"/>
                <a:gd name="T15" fmla="*/ 0 h 41"/>
                <a:gd name="T16" fmla="*/ 13 w 21"/>
                <a:gd name="T17" fmla="*/ 11 h 41"/>
                <a:gd name="T18" fmla="*/ 6 w 21"/>
                <a:gd name="T19" fmla="*/ 18 h 41"/>
                <a:gd name="T20" fmla="*/ 6 w 21"/>
                <a:gd name="T21" fmla="*/ 18 h 41"/>
                <a:gd name="T22" fmla="*/ 6 w 21"/>
                <a:gd name="T23" fmla="*/ 18 h 41"/>
                <a:gd name="T24" fmla="*/ 3 w 21"/>
                <a:gd name="T25" fmla="*/ 17 h 41"/>
                <a:gd name="T26" fmla="*/ 3 w 21"/>
                <a:gd name="T27" fmla="*/ 17 h 41"/>
                <a:gd name="T28" fmla="*/ 2 w 21"/>
                <a:gd name="T29" fmla="*/ 15 h 41"/>
                <a:gd name="T30" fmla="*/ 2 w 21"/>
                <a:gd name="T31" fmla="*/ 15 h 41"/>
                <a:gd name="T32" fmla="*/ 2 w 21"/>
                <a:gd name="T33" fmla="*/ 15 h 41"/>
                <a:gd name="T34" fmla="*/ 2 w 21"/>
                <a:gd name="T35" fmla="*/ 15 h 41"/>
                <a:gd name="T36" fmla="*/ 1 w 21"/>
                <a:gd name="T37" fmla="*/ 14 h 41"/>
                <a:gd name="T38" fmla="*/ 0 w 21"/>
                <a:gd name="T39" fmla="*/ 16 h 41"/>
                <a:gd name="T40" fmla="*/ 1 w 21"/>
                <a:gd name="T41" fmla="*/ 32 h 41"/>
                <a:gd name="T42" fmla="*/ 14 w 21"/>
                <a:gd name="T43" fmla="*/ 41 h 41"/>
                <a:gd name="T44" fmla="*/ 14 w 21"/>
                <a:gd name="T45" fmla="*/ 41 h 41"/>
                <a:gd name="T46" fmla="*/ 15 w 21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1">
                  <a:moveTo>
                    <a:pt x="15" y="41"/>
                  </a:moveTo>
                  <a:cubicBezTo>
                    <a:pt x="16" y="40"/>
                    <a:pt x="15" y="39"/>
                    <a:pt x="15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3"/>
                    <a:pt x="20" y="30"/>
                    <a:pt x="21" y="2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7"/>
                    <a:pt x="13" y="11"/>
                  </a:cubicBezTo>
                  <a:cubicBezTo>
                    <a:pt x="10" y="14"/>
                    <a:pt x="7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Freeform 145"/>
            <p:cNvSpPr>
              <a:spLocks/>
            </p:cNvSpPr>
            <p:nvPr/>
          </p:nvSpPr>
          <p:spPr bwMode="auto">
            <a:xfrm>
              <a:off x="2159793" y="1812328"/>
              <a:ext cx="55959" cy="84535"/>
            </a:xfrm>
            <a:custGeom>
              <a:avLst/>
              <a:gdLst>
                <a:gd name="T0" fmla="*/ 3 w 22"/>
                <a:gd name="T1" fmla="*/ 2 h 33"/>
                <a:gd name="T2" fmla="*/ 0 w 22"/>
                <a:gd name="T3" fmla="*/ 3 h 33"/>
                <a:gd name="T4" fmla="*/ 2 w 22"/>
                <a:gd name="T5" fmla="*/ 22 h 33"/>
                <a:gd name="T6" fmla="*/ 2 w 22"/>
                <a:gd name="T7" fmla="*/ 22 h 33"/>
                <a:gd name="T8" fmla="*/ 4 w 22"/>
                <a:gd name="T9" fmla="*/ 25 h 33"/>
                <a:gd name="T10" fmla="*/ 16 w 22"/>
                <a:gd name="T11" fmla="*/ 33 h 33"/>
                <a:gd name="T12" fmla="*/ 20 w 22"/>
                <a:gd name="T13" fmla="*/ 25 h 33"/>
                <a:gd name="T14" fmla="*/ 16 w 22"/>
                <a:gd name="T15" fmla="*/ 9 h 33"/>
                <a:gd name="T16" fmla="*/ 3 w 22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3" y="2"/>
                  </a:moveTo>
                  <a:cubicBezTo>
                    <a:pt x="3" y="2"/>
                    <a:pt x="0" y="0"/>
                    <a:pt x="0" y="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4"/>
                    <a:pt x="4" y="2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0" y="28"/>
                    <a:pt x="20" y="25"/>
                    <a:pt x="20" y="25"/>
                  </a:cubicBezTo>
                  <a:cubicBezTo>
                    <a:pt x="22" y="15"/>
                    <a:pt x="16" y="9"/>
                    <a:pt x="16" y="9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9" name="Freeform 146"/>
            <p:cNvSpPr>
              <a:spLocks noEditPoints="1"/>
            </p:cNvSpPr>
            <p:nvPr/>
          </p:nvSpPr>
          <p:spPr bwMode="auto">
            <a:xfrm>
              <a:off x="2053828" y="1790896"/>
              <a:ext cx="97631" cy="101204"/>
            </a:xfrm>
            <a:custGeom>
              <a:avLst/>
              <a:gdLst>
                <a:gd name="T0" fmla="*/ 17 w 38"/>
                <a:gd name="T1" fmla="*/ 1 h 39"/>
                <a:gd name="T2" fmla="*/ 1 w 38"/>
                <a:gd name="T3" fmla="*/ 22 h 39"/>
                <a:gd name="T4" fmla="*/ 21 w 38"/>
                <a:gd name="T5" fmla="*/ 38 h 39"/>
                <a:gd name="T6" fmla="*/ 37 w 38"/>
                <a:gd name="T7" fmla="*/ 17 h 39"/>
                <a:gd name="T8" fmla="*/ 17 w 38"/>
                <a:gd name="T9" fmla="*/ 1 h 39"/>
                <a:gd name="T10" fmla="*/ 21 w 38"/>
                <a:gd name="T11" fmla="*/ 34 h 39"/>
                <a:gd name="T12" fmla="*/ 5 w 38"/>
                <a:gd name="T13" fmla="*/ 21 h 39"/>
                <a:gd name="T14" fmla="*/ 17 w 38"/>
                <a:gd name="T15" fmla="*/ 5 h 39"/>
                <a:gd name="T16" fmla="*/ 33 w 38"/>
                <a:gd name="T17" fmla="*/ 18 h 39"/>
                <a:gd name="T18" fmla="*/ 21 w 38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7" y="1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39"/>
                    <a:pt x="21" y="38"/>
                  </a:cubicBezTo>
                  <a:cubicBezTo>
                    <a:pt x="31" y="36"/>
                    <a:pt x="38" y="27"/>
                    <a:pt x="37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5" y="29"/>
                    <a:pt x="5" y="21"/>
                  </a:cubicBezTo>
                  <a:cubicBezTo>
                    <a:pt x="4" y="13"/>
                    <a:pt x="9" y="6"/>
                    <a:pt x="17" y="5"/>
                  </a:cubicBezTo>
                  <a:cubicBezTo>
                    <a:pt x="25" y="4"/>
                    <a:pt x="33" y="10"/>
                    <a:pt x="33" y="18"/>
                  </a:cubicBezTo>
                  <a:cubicBezTo>
                    <a:pt x="34" y="26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0" name="Freeform 147"/>
            <p:cNvSpPr>
              <a:spLocks noEditPoints="1"/>
            </p:cNvSpPr>
            <p:nvPr/>
          </p:nvSpPr>
          <p:spPr bwMode="auto">
            <a:xfrm>
              <a:off x="2087165" y="1808757"/>
              <a:ext cx="33338" cy="64294"/>
            </a:xfrm>
            <a:custGeom>
              <a:avLst/>
              <a:gdLst>
                <a:gd name="T0" fmla="*/ 9 w 13"/>
                <a:gd name="T1" fmla="*/ 11 h 25"/>
                <a:gd name="T2" fmla="*/ 8 w 13"/>
                <a:gd name="T3" fmla="*/ 6 h 25"/>
                <a:gd name="T4" fmla="*/ 8 w 13"/>
                <a:gd name="T5" fmla="*/ 6 h 25"/>
                <a:gd name="T6" fmla="*/ 10 w 13"/>
                <a:gd name="T7" fmla="*/ 6 h 25"/>
                <a:gd name="T8" fmla="*/ 10 w 13"/>
                <a:gd name="T9" fmla="*/ 6 h 25"/>
                <a:gd name="T10" fmla="*/ 10 w 13"/>
                <a:gd name="T11" fmla="*/ 5 h 25"/>
                <a:gd name="T12" fmla="*/ 10 w 13"/>
                <a:gd name="T13" fmla="*/ 4 h 25"/>
                <a:gd name="T14" fmla="*/ 10 w 13"/>
                <a:gd name="T15" fmla="*/ 3 h 25"/>
                <a:gd name="T16" fmla="*/ 10 w 13"/>
                <a:gd name="T17" fmla="*/ 3 h 25"/>
                <a:gd name="T18" fmla="*/ 9 w 13"/>
                <a:gd name="T19" fmla="*/ 3 h 25"/>
                <a:gd name="T20" fmla="*/ 8 w 13"/>
                <a:gd name="T21" fmla="*/ 3 h 25"/>
                <a:gd name="T22" fmla="*/ 7 w 13"/>
                <a:gd name="T23" fmla="*/ 1 h 25"/>
                <a:gd name="T24" fmla="*/ 7 w 13"/>
                <a:gd name="T25" fmla="*/ 0 h 25"/>
                <a:gd name="T26" fmla="*/ 6 w 13"/>
                <a:gd name="T27" fmla="*/ 1 h 25"/>
                <a:gd name="T28" fmla="*/ 6 w 13"/>
                <a:gd name="T29" fmla="*/ 3 h 25"/>
                <a:gd name="T30" fmla="*/ 6 w 13"/>
                <a:gd name="T31" fmla="*/ 3 h 25"/>
                <a:gd name="T32" fmla="*/ 5 w 13"/>
                <a:gd name="T33" fmla="*/ 4 h 25"/>
                <a:gd name="T34" fmla="*/ 4 w 13"/>
                <a:gd name="T35" fmla="*/ 1 h 25"/>
                <a:gd name="T36" fmla="*/ 3 w 13"/>
                <a:gd name="T37" fmla="*/ 1 h 25"/>
                <a:gd name="T38" fmla="*/ 3 w 13"/>
                <a:gd name="T39" fmla="*/ 2 h 25"/>
                <a:gd name="T40" fmla="*/ 3 w 13"/>
                <a:gd name="T41" fmla="*/ 4 h 25"/>
                <a:gd name="T42" fmla="*/ 1 w 13"/>
                <a:gd name="T43" fmla="*/ 5 h 25"/>
                <a:gd name="T44" fmla="*/ 0 w 13"/>
                <a:gd name="T45" fmla="*/ 7 h 25"/>
                <a:gd name="T46" fmla="*/ 0 w 13"/>
                <a:gd name="T47" fmla="*/ 9 h 25"/>
                <a:gd name="T48" fmla="*/ 1 w 13"/>
                <a:gd name="T49" fmla="*/ 11 h 25"/>
                <a:gd name="T50" fmla="*/ 2 w 13"/>
                <a:gd name="T51" fmla="*/ 12 h 25"/>
                <a:gd name="T52" fmla="*/ 4 w 13"/>
                <a:gd name="T53" fmla="*/ 13 h 25"/>
                <a:gd name="T54" fmla="*/ 4 w 13"/>
                <a:gd name="T55" fmla="*/ 13 h 25"/>
                <a:gd name="T56" fmla="*/ 5 w 13"/>
                <a:gd name="T57" fmla="*/ 18 h 25"/>
                <a:gd name="T58" fmla="*/ 3 w 13"/>
                <a:gd name="T59" fmla="*/ 18 h 25"/>
                <a:gd name="T60" fmla="*/ 2 w 13"/>
                <a:gd name="T61" fmla="*/ 18 h 25"/>
                <a:gd name="T62" fmla="*/ 1 w 13"/>
                <a:gd name="T63" fmla="*/ 18 h 25"/>
                <a:gd name="T64" fmla="*/ 1 w 13"/>
                <a:gd name="T65" fmla="*/ 19 h 25"/>
                <a:gd name="T66" fmla="*/ 1 w 13"/>
                <a:gd name="T67" fmla="*/ 20 h 25"/>
                <a:gd name="T68" fmla="*/ 1 w 13"/>
                <a:gd name="T69" fmla="*/ 21 h 25"/>
                <a:gd name="T70" fmla="*/ 3 w 13"/>
                <a:gd name="T71" fmla="*/ 21 h 25"/>
                <a:gd name="T72" fmla="*/ 5 w 13"/>
                <a:gd name="T73" fmla="*/ 21 h 25"/>
                <a:gd name="T74" fmla="*/ 6 w 13"/>
                <a:gd name="T75" fmla="*/ 24 h 25"/>
                <a:gd name="T76" fmla="*/ 6 w 13"/>
                <a:gd name="T77" fmla="*/ 25 h 25"/>
                <a:gd name="T78" fmla="*/ 7 w 13"/>
                <a:gd name="T79" fmla="*/ 24 h 25"/>
                <a:gd name="T80" fmla="*/ 7 w 13"/>
                <a:gd name="T81" fmla="*/ 21 h 25"/>
                <a:gd name="T82" fmla="*/ 8 w 13"/>
                <a:gd name="T83" fmla="*/ 21 h 25"/>
                <a:gd name="T84" fmla="*/ 9 w 13"/>
                <a:gd name="T85" fmla="*/ 24 h 25"/>
                <a:gd name="T86" fmla="*/ 10 w 13"/>
                <a:gd name="T87" fmla="*/ 24 h 25"/>
                <a:gd name="T88" fmla="*/ 10 w 13"/>
                <a:gd name="T89" fmla="*/ 23 h 25"/>
                <a:gd name="T90" fmla="*/ 10 w 13"/>
                <a:gd name="T91" fmla="*/ 20 h 25"/>
                <a:gd name="T92" fmla="*/ 11 w 13"/>
                <a:gd name="T93" fmla="*/ 20 h 25"/>
                <a:gd name="T94" fmla="*/ 12 w 13"/>
                <a:gd name="T95" fmla="*/ 18 h 25"/>
                <a:gd name="T96" fmla="*/ 13 w 13"/>
                <a:gd name="T97" fmla="*/ 15 h 25"/>
                <a:gd name="T98" fmla="*/ 11 w 13"/>
                <a:gd name="T99" fmla="*/ 12 h 25"/>
                <a:gd name="T100" fmla="*/ 9 w 13"/>
                <a:gd name="T101" fmla="*/ 11 h 25"/>
                <a:gd name="T102" fmla="*/ 8 w 13"/>
                <a:gd name="T103" fmla="*/ 18 h 25"/>
                <a:gd name="T104" fmla="*/ 6 w 13"/>
                <a:gd name="T105" fmla="*/ 18 h 25"/>
                <a:gd name="T106" fmla="*/ 6 w 13"/>
                <a:gd name="T107" fmla="*/ 13 h 25"/>
                <a:gd name="T108" fmla="*/ 7 w 13"/>
                <a:gd name="T109" fmla="*/ 14 h 25"/>
                <a:gd name="T110" fmla="*/ 8 w 13"/>
                <a:gd name="T111" fmla="*/ 18 h 25"/>
                <a:gd name="T112" fmla="*/ 7 w 13"/>
                <a:gd name="T113" fmla="*/ 10 h 25"/>
                <a:gd name="T114" fmla="*/ 5 w 13"/>
                <a:gd name="T115" fmla="*/ 10 h 25"/>
                <a:gd name="T116" fmla="*/ 5 w 13"/>
                <a:gd name="T117" fmla="*/ 6 h 25"/>
                <a:gd name="T118" fmla="*/ 6 w 13"/>
                <a:gd name="T119" fmla="*/ 6 h 25"/>
                <a:gd name="T120" fmla="*/ 7 w 13"/>
                <a:gd name="T1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" h="25">
                  <a:moveTo>
                    <a:pt x="9" y="11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2" y="14"/>
                    <a:pt x="12" y="13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lose/>
                  <a:moveTo>
                    <a:pt x="8" y="18"/>
                  </a:moveTo>
                  <a:cubicBezTo>
                    <a:pt x="7" y="18"/>
                    <a:pt x="7" y="18"/>
                    <a:pt x="6" y="1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lnTo>
                    <a:pt x="8" y="18"/>
                  </a:lnTo>
                  <a:close/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lnTo>
                    <a:pt x="7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1" name="Freeform 148"/>
            <p:cNvSpPr>
              <a:spLocks noEditPoints="1"/>
            </p:cNvSpPr>
            <p:nvPr/>
          </p:nvSpPr>
          <p:spPr bwMode="auto">
            <a:xfrm>
              <a:off x="2069305" y="1927819"/>
              <a:ext cx="100013" cy="97631"/>
            </a:xfrm>
            <a:custGeom>
              <a:avLst/>
              <a:gdLst>
                <a:gd name="T0" fmla="*/ 17 w 39"/>
                <a:gd name="T1" fmla="*/ 1 h 38"/>
                <a:gd name="T2" fmla="*/ 1 w 39"/>
                <a:gd name="T3" fmla="*/ 21 h 38"/>
                <a:gd name="T4" fmla="*/ 22 w 39"/>
                <a:gd name="T5" fmla="*/ 37 h 38"/>
                <a:gd name="T6" fmla="*/ 38 w 39"/>
                <a:gd name="T7" fmla="*/ 17 h 38"/>
                <a:gd name="T8" fmla="*/ 17 w 39"/>
                <a:gd name="T9" fmla="*/ 1 h 38"/>
                <a:gd name="T10" fmla="*/ 21 w 39"/>
                <a:gd name="T11" fmla="*/ 34 h 38"/>
                <a:gd name="T12" fmla="*/ 5 w 39"/>
                <a:gd name="T13" fmla="*/ 21 h 38"/>
                <a:gd name="T14" fmla="*/ 18 w 39"/>
                <a:gd name="T15" fmla="*/ 5 h 38"/>
                <a:gd name="T16" fmla="*/ 34 w 39"/>
                <a:gd name="T17" fmla="*/ 17 h 38"/>
                <a:gd name="T18" fmla="*/ 21 w 39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17" y="1"/>
                  </a:moveTo>
                  <a:cubicBezTo>
                    <a:pt x="7" y="2"/>
                    <a:pt x="0" y="11"/>
                    <a:pt x="1" y="21"/>
                  </a:cubicBezTo>
                  <a:cubicBezTo>
                    <a:pt x="3" y="31"/>
                    <a:pt x="12" y="38"/>
                    <a:pt x="22" y="37"/>
                  </a:cubicBez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6" y="29"/>
                    <a:pt x="5" y="21"/>
                  </a:cubicBezTo>
                  <a:cubicBezTo>
                    <a:pt x="4" y="13"/>
                    <a:pt x="10" y="6"/>
                    <a:pt x="18" y="5"/>
                  </a:cubicBezTo>
                  <a:cubicBezTo>
                    <a:pt x="26" y="4"/>
                    <a:pt x="33" y="9"/>
                    <a:pt x="34" y="17"/>
                  </a:cubicBezTo>
                  <a:cubicBezTo>
                    <a:pt x="35" y="25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2" name="Freeform 149"/>
            <p:cNvSpPr>
              <a:spLocks/>
            </p:cNvSpPr>
            <p:nvPr/>
          </p:nvSpPr>
          <p:spPr bwMode="auto">
            <a:xfrm>
              <a:off x="2094309" y="1952822"/>
              <a:ext cx="52388" cy="46435"/>
            </a:xfrm>
            <a:custGeom>
              <a:avLst/>
              <a:gdLst>
                <a:gd name="T0" fmla="*/ 13 w 20"/>
                <a:gd name="T1" fmla="*/ 15 h 18"/>
                <a:gd name="T2" fmla="*/ 7 w 20"/>
                <a:gd name="T3" fmla="*/ 13 h 18"/>
                <a:gd name="T4" fmla="*/ 11 w 20"/>
                <a:gd name="T5" fmla="*/ 12 h 18"/>
                <a:gd name="T6" fmla="*/ 13 w 20"/>
                <a:gd name="T7" fmla="*/ 11 h 18"/>
                <a:gd name="T8" fmla="*/ 11 w 20"/>
                <a:gd name="T9" fmla="*/ 10 h 18"/>
                <a:gd name="T10" fmla="*/ 6 w 20"/>
                <a:gd name="T11" fmla="*/ 10 h 18"/>
                <a:gd name="T12" fmla="*/ 6 w 20"/>
                <a:gd name="T13" fmla="*/ 9 h 18"/>
                <a:gd name="T14" fmla="*/ 6 w 20"/>
                <a:gd name="T15" fmla="*/ 9 h 18"/>
                <a:gd name="T16" fmla="*/ 11 w 20"/>
                <a:gd name="T17" fmla="*/ 8 h 18"/>
                <a:gd name="T18" fmla="*/ 12 w 20"/>
                <a:gd name="T19" fmla="*/ 7 h 18"/>
                <a:gd name="T20" fmla="*/ 11 w 20"/>
                <a:gd name="T21" fmla="*/ 6 h 18"/>
                <a:gd name="T22" fmla="*/ 7 w 20"/>
                <a:gd name="T23" fmla="*/ 6 h 18"/>
                <a:gd name="T24" fmla="*/ 11 w 20"/>
                <a:gd name="T25" fmla="*/ 3 h 18"/>
                <a:gd name="T26" fmla="*/ 15 w 20"/>
                <a:gd name="T27" fmla="*/ 4 h 18"/>
                <a:gd name="T28" fmla="*/ 19 w 20"/>
                <a:gd name="T29" fmla="*/ 3 h 18"/>
                <a:gd name="T30" fmla="*/ 11 w 20"/>
                <a:gd name="T31" fmla="*/ 0 h 18"/>
                <a:gd name="T32" fmla="*/ 4 w 20"/>
                <a:gd name="T33" fmla="*/ 7 h 18"/>
                <a:gd name="T34" fmla="*/ 1 w 20"/>
                <a:gd name="T35" fmla="*/ 7 h 18"/>
                <a:gd name="T36" fmla="*/ 0 w 20"/>
                <a:gd name="T37" fmla="*/ 8 h 18"/>
                <a:gd name="T38" fmla="*/ 1 w 20"/>
                <a:gd name="T39" fmla="*/ 9 h 18"/>
                <a:gd name="T40" fmla="*/ 3 w 20"/>
                <a:gd name="T41" fmla="*/ 9 h 18"/>
                <a:gd name="T42" fmla="*/ 3 w 20"/>
                <a:gd name="T43" fmla="*/ 10 h 18"/>
                <a:gd name="T44" fmla="*/ 4 w 20"/>
                <a:gd name="T45" fmla="*/ 11 h 18"/>
                <a:gd name="T46" fmla="*/ 1 w 20"/>
                <a:gd name="T47" fmla="*/ 11 h 18"/>
                <a:gd name="T48" fmla="*/ 0 w 20"/>
                <a:gd name="T49" fmla="*/ 12 h 18"/>
                <a:gd name="T50" fmla="*/ 1 w 20"/>
                <a:gd name="T51" fmla="*/ 13 h 18"/>
                <a:gd name="T52" fmla="*/ 4 w 20"/>
                <a:gd name="T53" fmla="*/ 13 h 18"/>
                <a:gd name="T54" fmla="*/ 13 w 20"/>
                <a:gd name="T55" fmla="*/ 17 h 18"/>
                <a:gd name="T56" fmla="*/ 20 w 20"/>
                <a:gd name="T57" fmla="*/ 12 h 18"/>
                <a:gd name="T58" fmla="*/ 16 w 20"/>
                <a:gd name="T59" fmla="*/ 13 h 18"/>
                <a:gd name="T60" fmla="*/ 13 w 20"/>
                <a:gd name="T6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18">
                  <a:moveTo>
                    <a:pt x="13" y="15"/>
                  </a:moveTo>
                  <a:cubicBezTo>
                    <a:pt x="11" y="15"/>
                    <a:pt x="9" y="14"/>
                    <a:pt x="7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1"/>
                    <a:pt x="13" y="11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9" y="3"/>
                    <a:pt x="11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7" y="0"/>
                    <a:pt x="4" y="3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6"/>
                    <a:pt x="9" y="18"/>
                    <a:pt x="13" y="17"/>
                  </a:cubicBezTo>
                  <a:cubicBezTo>
                    <a:pt x="16" y="17"/>
                    <a:pt x="18" y="15"/>
                    <a:pt x="20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3" name="Freeform 150"/>
            <p:cNvSpPr>
              <a:spLocks noEditPoints="1"/>
            </p:cNvSpPr>
            <p:nvPr/>
          </p:nvSpPr>
          <p:spPr bwMode="auto">
            <a:xfrm>
              <a:off x="1245394" y="2620763"/>
              <a:ext cx="236934" cy="210741"/>
            </a:xfrm>
            <a:custGeom>
              <a:avLst/>
              <a:gdLst>
                <a:gd name="T0" fmla="*/ 69 w 92"/>
                <a:gd name="T1" fmla="*/ 12 h 82"/>
                <a:gd name="T2" fmla="*/ 68 w 92"/>
                <a:gd name="T3" fmla="*/ 12 h 82"/>
                <a:gd name="T4" fmla="*/ 67 w 92"/>
                <a:gd name="T5" fmla="*/ 4 h 82"/>
                <a:gd name="T6" fmla="*/ 62 w 92"/>
                <a:gd name="T7" fmla="*/ 0 h 82"/>
                <a:gd name="T8" fmla="*/ 61 w 92"/>
                <a:gd name="T9" fmla="*/ 0 h 82"/>
                <a:gd name="T10" fmla="*/ 57 w 92"/>
                <a:gd name="T11" fmla="*/ 5 h 82"/>
                <a:gd name="T12" fmla="*/ 58 w 92"/>
                <a:gd name="T13" fmla="*/ 13 h 82"/>
                <a:gd name="T14" fmla="*/ 26 w 92"/>
                <a:gd name="T15" fmla="*/ 17 h 82"/>
                <a:gd name="T16" fmla="*/ 25 w 92"/>
                <a:gd name="T17" fmla="*/ 9 h 82"/>
                <a:gd name="T18" fmla="*/ 20 w 92"/>
                <a:gd name="T19" fmla="*/ 5 h 82"/>
                <a:gd name="T20" fmla="*/ 18 w 92"/>
                <a:gd name="T21" fmla="*/ 5 h 82"/>
                <a:gd name="T22" fmla="*/ 15 w 92"/>
                <a:gd name="T23" fmla="*/ 10 h 82"/>
                <a:gd name="T24" fmla="*/ 16 w 92"/>
                <a:gd name="T25" fmla="*/ 18 h 82"/>
                <a:gd name="T26" fmla="*/ 14 w 92"/>
                <a:gd name="T27" fmla="*/ 19 h 82"/>
                <a:gd name="T28" fmla="*/ 1 w 92"/>
                <a:gd name="T29" fmla="*/ 36 h 82"/>
                <a:gd name="T30" fmla="*/ 5 w 92"/>
                <a:gd name="T31" fmla="*/ 68 h 82"/>
                <a:gd name="T32" fmla="*/ 22 w 92"/>
                <a:gd name="T33" fmla="*/ 81 h 82"/>
                <a:gd name="T34" fmla="*/ 77 w 92"/>
                <a:gd name="T35" fmla="*/ 74 h 82"/>
                <a:gd name="T36" fmla="*/ 91 w 92"/>
                <a:gd name="T37" fmla="*/ 57 h 82"/>
                <a:gd name="T38" fmla="*/ 87 w 92"/>
                <a:gd name="T39" fmla="*/ 25 h 82"/>
                <a:gd name="T40" fmla="*/ 69 w 92"/>
                <a:gd name="T41" fmla="*/ 12 h 82"/>
                <a:gd name="T42" fmla="*/ 84 w 92"/>
                <a:gd name="T43" fmla="*/ 58 h 82"/>
                <a:gd name="T44" fmla="*/ 76 w 92"/>
                <a:gd name="T45" fmla="*/ 68 h 82"/>
                <a:gd name="T46" fmla="*/ 21 w 92"/>
                <a:gd name="T47" fmla="*/ 74 h 82"/>
                <a:gd name="T48" fmla="*/ 11 w 92"/>
                <a:gd name="T49" fmla="*/ 67 h 82"/>
                <a:gd name="T50" fmla="*/ 8 w 92"/>
                <a:gd name="T51" fmla="*/ 35 h 82"/>
                <a:gd name="T52" fmla="*/ 15 w 92"/>
                <a:gd name="T53" fmla="*/ 25 h 82"/>
                <a:gd name="T54" fmla="*/ 17 w 92"/>
                <a:gd name="T55" fmla="*/ 25 h 82"/>
                <a:gd name="T56" fmla="*/ 17 w 92"/>
                <a:gd name="T57" fmla="*/ 29 h 82"/>
                <a:gd name="T58" fmla="*/ 22 w 92"/>
                <a:gd name="T59" fmla="*/ 33 h 82"/>
                <a:gd name="T60" fmla="*/ 23 w 92"/>
                <a:gd name="T61" fmla="*/ 33 h 82"/>
                <a:gd name="T62" fmla="*/ 27 w 92"/>
                <a:gd name="T63" fmla="*/ 28 h 82"/>
                <a:gd name="T64" fmla="*/ 27 w 92"/>
                <a:gd name="T65" fmla="*/ 24 h 82"/>
                <a:gd name="T66" fmla="*/ 59 w 92"/>
                <a:gd name="T67" fmla="*/ 20 h 82"/>
                <a:gd name="T68" fmla="*/ 59 w 92"/>
                <a:gd name="T69" fmla="*/ 24 h 82"/>
                <a:gd name="T70" fmla="*/ 64 w 92"/>
                <a:gd name="T71" fmla="*/ 28 h 82"/>
                <a:gd name="T72" fmla="*/ 66 w 92"/>
                <a:gd name="T73" fmla="*/ 27 h 82"/>
                <a:gd name="T74" fmla="*/ 69 w 92"/>
                <a:gd name="T75" fmla="*/ 23 h 82"/>
                <a:gd name="T76" fmla="*/ 69 w 92"/>
                <a:gd name="T77" fmla="*/ 19 h 82"/>
                <a:gd name="T78" fmla="*/ 70 w 92"/>
                <a:gd name="T79" fmla="*/ 18 h 82"/>
                <a:gd name="T80" fmla="*/ 80 w 92"/>
                <a:gd name="T81" fmla="*/ 26 h 82"/>
                <a:gd name="T82" fmla="*/ 84 w 92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2">
                  <a:moveTo>
                    <a:pt x="69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1"/>
                    <a:pt x="65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7" y="3"/>
                    <a:pt x="57" y="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7"/>
                    <a:pt x="22" y="5"/>
                    <a:pt x="2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5" y="8"/>
                    <a:pt x="15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20"/>
                    <a:pt x="0" y="27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6"/>
                    <a:pt x="14" y="82"/>
                    <a:pt x="22" y="8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73"/>
                    <a:pt x="92" y="65"/>
                    <a:pt x="91" y="57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17"/>
                    <a:pt x="78" y="11"/>
                    <a:pt x="69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1" y="67"/>
                    <a:pt x="76" y="68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6" y="75"/>
                    <a:pt x="12" y="72"/>
                    <a:pt x="11" y="6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0"/>
                    <a:pt x="10" y="26"/>
                    <a:pt x="1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1"/>
                    <a:pt x="20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6" y="32"/>
                    <a:pt x="27" y="30"/>
                    <a:pt x="27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0" y="26"/>
                    <a:pt x="62" y="28"/>
                    <a:pt x="64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8" y="27"/>
                    <a:pt x="70" y="25"/>
                    <a:pt x="69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5" y="18"/>
                    <a:pt x="79" y="21"/>
                    <a:pt x="80" y="26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4" name="Freeform 151"/>
            <p:cNvSpPr>
              <a:spLocks noEditPoints="1"/>
            </p:cNvSpPr>
            <p:nvPr/>
          </p:nvSpPr>
          <p:spPr bwMode="auto">
            <a:xfrm>
              <a:off x="1287066" y="2720776"/>
              <a:ext cx="48815" cy="69056"/>
            </a:xfrm>
            <a:custGeom>
              <a:avLst/>
              <a:gdLst>
                <a:gd name="T0" fmla="*/ 11 w 19"/>
                <a:gd name="T1" fmla="*/ 27 h 27"/>
                <a:gd name="T2" fmla="*/ 8 w 19"/>
                <a:gd name="T3" fmla="*/ 27 h 27"/>
                <a:gd name="T4" fmla="*/ 5 w 19"/>
                <a:gd name="T5" fmla="*/ 26 h 27"/>
                <a:gd name="T6" fmla="*/ 3 w 19"/>
                <a:gd name="T7" fmla="*/ 24 h 27"/>
                <a:gd name="T8" fmla="*/ 1 w 19"/>
                <a:gd name="T9" fmla="*/ 20 h 27"/>
                <a:gd name="T10" fmla="*/ 0 w 19"/>
                <a:gd name="T11" fmla="*/ 10 h 27"/>
                <a:gd name="T12" fmla="*/ 0 w 19"/>
                <a:gd name="T13" fmla="*/ 6 h 27"/>
                <a:gd name="T14" fmla="*/ 2 w 19"/>
                <a:gd name="T15" fmla="*/ 3 h 27"/>
                <a:gd name="T16" fmla="*/ 4 w 19"/>
                <a:gd name="T17" fmla="*/ 1 h 27"/>
                <a:gd name="T18" fmla="*/ 8 w 19"/>
                <a:gd name="T19" fmla="*/ 0 h 27"/>
                <a:gd name="T20" fmla="*/ 11 w 19"/>
                <a:gd name="T21" fmla="*/ 0 h 27"/>
                <a:gd name="T22" fmla="*/ 14 w 19"/>
                <a:gd name="T23" fmla="*/ 1 h 27"/>
                <a:gd name="T24" fmla="*/ 17 w 19"/>
                <a:gd name="T25" fmla="*/ 3 h 27"/>
                <a:gd name="T26" fmla="*/ 18 w 19"/>
                <a:gd name="T27" fmla="*/ 7 h 27"/>
                <a:gd name="T28" fmla="*/ 19 w 19"/>
                <a:gd name="T29" fmla="*/ 17 h 27"/>
                <a:gd name="T30" fmla="*/ 19 w 19"/>
                <a:gd name="T31" fmla="*/ 22 h 27"/>
                <a:gd name="T32" fmla="*/ 17 w 19"/>
                <a:gd name="T33" fmla="*/ 24 h 27"/>
                <a:gd name="T34" fmla="*/ 15 w 19"/>
                <a:gd name="T35" fmla="*/ 26 h 27"/>
                <a:gd name="T36" fmla="*/ 11 w 19"/>
                <a:gd name="T37" fmla="*/ 27 h 27"/>
                <a:gd name="T38" fmla="*/ 14 w 19"/>
                <a:gd name="T39" fmla="*/ 9 h 27"/>
                <a:gd name="T40" fmla="*/ 12 w 19"/>
                <a:gd name="T41" fmla="*/ 5 h 27"/>
                <a:gd name="T42" fmla="*/ 9 w 19"/>
                <a:gd name="T43" fmla="*/ 4 h 27"/>
                <a:gd name="T44" fmla="*/ 6 w 19"/>
                <a:gd name="T45" fmla="*/ 4 h 27"/>
                <a:gd name="T46" fmla="*/ 5 w 19"/>
                <a:gd name="T47" fmla="*/ 6 h 27"/>
                <a:gd name="T48" fmla="*/ 4 w 19"/>
                <a:gd name="T49" fmla="*/ 8 h 27"/>
                <a:gd name="T50" fmla="*/ 4 w 19"/>
                <a:gd name="T51" fmla="*/ 10 h 27"/>
                <a:gd name="T52" fmla="*/ 5 w 19"/>
                <a:gd name="T53" fmla="*/ 19 h 27"/>
                <a:gd name="T54" fmla="*/ 7 w 19"/>
                <a:gd name="T55" fmla="*/ 23 h 27"/>
                <a:gd name="T56" fmla="*/ 11 w 19"/>
                <a:gd name="T57" fmla="*/ 23 h 27"/>
                <a:gd name="T58" fmla="*/ 13 w 19"/>
                <a:gd name="T59" fmla="*/ 23 h 27"/>
                <a:gd name="T60" fmla="*/ 14 w 19"/>
                <a:gd name="T61" fmla="*/ 22 h 27"/>
                <a:gd name="T62" fmla="*/ 15 w 19"/>
                <a:gd name="T63" fmla="*/ 20 h 27"/>
                <a:gd name="T64" fmla="*/ 15 w 19"/>
                <a:gd name="T65" fmla="*/ 17 h 27"/>
                <a:gd name="T66" fmla="*/ 14 w 19"/>
                <a:gd name="T6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7">
                  <a:moveTo>
                    <a:pt x="11" y="27"/>
                  </a:move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20"/>
                    <a:pt x="19" y="22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4" y="26"/>
                    <a:pt x="13" y="26"/>
                    <a:pt x="11" y="27"/>
                  </a:cubicBezTo>
                  <a:close/>
                  <a:moveTo>
                    <a:pt x="14" y="9"/>
                  </a:moveTo>
                  <a:cubicBezTo>
                    <a:pt x="14" y="7"/>
                    <a:pt x="13" y="5"/>
                    <a:pt x="12" y="5"/>
                  </a:cubicBezTo>
                  <a:cubicBezTo>
                    <a:pt x="12" y="4"/>
                    <a:pt x="10" y="3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1"/>
                    <a:pt x="6" y="22"/>
                    <a:pt x="7" y="23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9"/>
                    <a:pt x="15" y="17"/>
                  </a:cubicBezTo>
                  <a:lnTo>
                    <a:pt x="14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5" name="Freeform 152"/>
            <p:cNvSpPr>
              <a:spLocks/>
            </p:cNvSpPr>
            <p:nvPr/>
          </p:nvSpPr>
          <p:spPr bwMode="auto">
            <a:xfrm>
              <a:off x="1338263" y="2716012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4 w 11"/>
                <a:gd name="T9" fmla="*/ 6 h 26"/>
                <a:gd name="T10" fmla="*/ 4 w 11"/>
                <a:gd name="T11" fmla="*/ 6 h 26"/>
                <a:gd name="T12" fmla="*/ 3 w 11"/>
                <a:gd name="T13" fmla="*/ 5 h 26"/>
                <a:gd name="T14" fmla="*/ 1 w 11"/>
                <a:gd name="T15" fmla="*/ 6 h 26"/>
                <a:gd name="T16" fmla="*/ 0 w 11"/>
                <a:gd name="T17" fmla="*/ 6 h 26"/>
                <a:gd name="T18" fmla="*/ 0 w 11"/>
                <a:gd name="T19" fmla="*/ 5 h 26"/>
                <a:gd name="T20" fmla="*/ 0 w 11"/>
                <a:gd name="T21" fmla="*/ 4 h 26"/>
                <a:gd name="T22" fmla="*/ 0 w 11"/>
                <a:gd name="T23" fmla="*/ 3 h 26"/>
                <a:gd name="T24" fmla="*/ 1 w 11"/>
                <a:gd name="T25" fmla="*/ 3 h 26"/>
                <a:gd name="T26" fmla="*/ 3 w 11"/>
                <a:gd name="T27" fmla="*/ 1 h 26"/>
                <a:gd name="T28" fmla="*/ 4 w 11"/>
                <a:gd name="T29" fmla="*/ 1 h 26"/>
                <a:gd name="T30" fmla="*/ 5 w 11"/>
                <a:gd name="T31" fmla="*/ 1 h 26"/>
                <a:gd name="T32" fmla="*/ 7 w 11"/>
                <a:gd name="T33" fmla="*/ 0 h 26"/>
                <a:gd name="T34" fmla="*/ 8 w 11"/>
                <a:gd name="T35" fmla="*/ 1 h 26"/>
                <a:gd name="T36" fmla="*/ 8 w 11"/>
                <a:gd name="T37" fmla="*/ 2 h 26"/>
                <a:gd name="T38" fmla="*/ 11 w 11"/>
                <a:gd name="T39" fmla="*/ 25 h 26"/>
                <a:gd name="T40" fmla="*/ 11 w 11"/>
                <a:gd name="T41" fmla="*/ 26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6" name="Freeform 153"/>
            <p:cNvSpPr>
              <a:spLocks/>
            </p:cNvSpPr>
            <p:nvPr/>
          </p:nvSpPr>
          <p:spPr bwMode="auto">
            <a:xfrm>
              <a:off x="1371601" y="2713631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7" name="Freeform 154"/>
            <p:cNvSpPr>
              <a:spLocks/>
            </p:cNvSpPr>
            <p:nvPr/>
          </p:nvSpPr>
          <p:spPr bwMode="auto">
            <a:xfrm>
              <a:off x="1397794" y="27100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8" name="Freeform 155"/>
            <p:cNvSpPr>
              <a:spLocks/>
            </p:cNvSpPr>
            <p:nvPr/>
          </p:nvSpPr>
          <p:spPr bwMode="auto">
            <a:xfrm>
              <a:off x="1422797" y="27076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9" name="Freeform 156"/>
            <p:cNvSpPr>
              <a:spLocks/>
            </p:cNvSpPr>
            <p:nvPr/>
          </p:nvSpPr>
          <p:spPr bwMode="auto">
            <a:xfrm>
              <a:off x="1376363" y="2736253"/>
              <a:ext cx="21431" cy="20241"/>
            </a:xfrm>
            <a:custGeom>
              <a:avLst/>
              <a:gdLst>
                <a:gd name="T0" fmla="*/ 7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0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7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0" name="Freeform 157"/>
            <p:cNvSpPr>
              <a:spLocks/>
            </p:cNvSpPr>
            <p:nvPr/>
          </p:nvSpPr>
          <p:spPr bwMode="auto">
            <a:xfrm>
              <a:off x="1400176" y="27338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1" name="Freeform 158"/>
            <p:cNvSpPr>
              <a:spLocks/>
            </p:cNvSpPr>
            <p:nvPr/>
          </p:nvSpPr>
          <p:spPr bwMode="auto">
            <a:xfrm>
              <a:off x="1425178" y="2731490"/>
              <a:ext cx="21431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2" name="Freeform 159"/>
            <p:cNvSpPr>
              <a:spLocks/>
            </p:cNvSpPr>
            <p:nvPr/>
          </p:nvSpPr>
          <p:spPr bwMode="auto">
            <a:xfrm>
              <a:off x="1378744" y="2758876"/>
              <a:ext cx="21431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1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3" name="Freeform 160"/>
            <p:cNvSpPr>
              <a:spLocks/>
            </p:cNvSpPr>
            <p:nvPr/>
          </p:nvSpPr>
          <p:spPr bwMode="auto">
            <a:xfrm>
              <a:off x="1404938" y="2756494"/>
              <a:ext cx="17859" cy="21431"/>
            </a:xfrm>
            <a:custGeom>
              <a:avLst/>
              <a:gdLst>
                <a:gd name="T0" fmla="*/ 7 w 7"/>
                <a:gd name="T1" fmla="*/ 6 h 8"/>
                <a:gd name="T2" fmla="*/ 7 w 7"/>
                <a:gd name="T3" fmla="*/ 7 h 8"/>
                <a:gd name="T4" fmla="*/ 1 w 7"/>
                <a:gd name="T5" fmla="*/ 8 h 8"/>
                <a:gd name="T6" fmla="*/ 0 w 7"/>
                <a:gd name="T7" fmla="*/ 7 h 8"/>
                <a:gd name="T8" fmla="*/ 0 w 7"/>
                <a:gd name="T9" fmla="*/ 2 h 8"/>
                <a:gd name="T10" fmla="*/ 0 w 7"/>
                <a:gd name="T11" fmla="*/ 1 h 8"/>
                <a:gd name="T12" fmla="*/ 6 w 7"/>
                <a:gd name="T13" fmla="*/ 0 h 8"/>
                <a:gd name="T14" fmla="*/ 7 w 7"/>
                <a:gd name="T15" fmla="*/ 1 h 8"/>
                <a:gd name="T16" fmla="*/ 7 w 7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7" y="6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4" name="Freeform 161"/>
            <p:cNvSpPr>
              <a:spLocks/>
            </p:cNvSpPr>
            <p:nvPr/>
          </p:nvSpPr>
          <p:spPr bwMode="auto">
            <a:xfrm>
              <a:off x="1428751" y="2754113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5" name="Freeform 162"/>
            <p:cNvSpPr>
              <a:spLocks noEditPoints="1"/>
            </p:cNvSpPr>
            <p:nvPr/>
          </p:nvSpPr>
          <p:spPr bwMode="auto">
            <a:xfrm>
              <a:off x="2303859" y="2020688"/>
              <a:ext cx="235744" cy="213122"/>
            </a:xfrm>
            <a:custGeom>
              <a:avLst/>
              <a:gdLst>
                <a:gd name="T0" fmla="*/ 70 w 92"/>
                <a:gd name="T1" fmla="*/ 12 h 83"/>
                <a:gd name="T2" fmla="*/ 68 w 92"/>
                <a:gd name="T3" fmla="*/ 13 h 83"/>
                <a:gd name="T4" fmla="*/ 67 w 92"/>
                <a:gd name="T5" fmla="*/ 4 h 83"/>
                <a:gd name="T6" fmla="*/ 63 w 92"/>
                <a:gd name="T7" fmla="*/ 1 h 83"/>
                <a:gd name="T8" fmla="*/ 61 w 92"/>
                <a:gd name="T9" fmla="*/ 1 h 83"/>
                <a:gd name="T10" fmla="*/ 58 w 92"/>
                <a:gd name="T11" fmla="*/ 6 h 83"/>
                <a:gd name="T12" fmla="*/ 59 w 92"/>
                <a:gd name="T13" fmla="*/ 14 h 83"/>
                <a:gd name="T14" fmla="*/ 26 w 92"/>
                <a:gd name="T15" fmla="*/ 18 h 83"/>
                <a:gd name="T16" fmla="*/ 25 w 92"/>
                <a:gd name="T17" fmla="*/ 10 h 83"/>
                <a:gd name="T18" fmla="*/ 20 w 92"/>
                <a:gd name="T19" fmla="*/ 6 h 83"/>
                <a:gd name="T20" fmla="*/ 19 w 92"/>
                <a:gd name="T21" fmla="*/ 6 h 83"/>
                <a:gd name="T22" fmla="*/ 15 w 92"/>
                <a:gd name="T23" fmla="*/ 11 h 83"/>
                <a:gd name="T24" fmla="*/ 16 w 92"/>
                <a:gd name="T25" fmla="*/ 19 h 83"/>
                <a:gd name="T26" fmla="*/ 15 w 92"/>
                <a:gd name="T27" fmla="*/ 19 h 83"/>
                <a:gd name="T28" fmla="*/ 1 w 92"/>
                <a:gd name="T29" fmla="*/ 36 h 83"/>
                <a:gd name="T30" fmla="*/ 5 w 92"/>
                <a:gd name="T31" fmla="*/ 68 h 83"/>
                <a:gd name="T32" fmla="*/ 23 w 92"/>
                <a:gd name="T33" fmla="*/ 82 h 83"/>
                <a:gd name="T34" fmla="*/ 78 w 92"/>
                <a:gd name="T35" fmla="*/ 75 h 83"/>
                <a:gd name="T36" fmla="*/ 91 w 92"/>
                <a:gd name="T37" fmla="*/ 58 h 83"/>
                <a:gd name="T38" fmla="*/ 87 w 92"/>
                <a:gd name="T39" fmla="*/ 26 h 83"/>
                <a:gd name="T40" fmla="*/ 70 w 92"/>
                <a:gd name="T41" fmla="*/ 12 h 83"/>
                <a:gd name="T42" fmla="*/ 84 w 92"/>
                <a:gd name="T43" fmla="*/ 58 h 83"/>
                <a:gd name="T44" fmla="*/ 77 w 92"/>
                <a:gd name="T45" fmla="*/ 68 h 83"/>
                <a:gd name="T46" fmla="*/ 22 w 92"/>
                <a:gd name="T47" fmla="*/ 75 h 83"/>
                <a:gd name="T48" fmla="*/ 12 w 92"/>
                <a:gd name="T49" fmla="*/ 67 h 83"/>
                <a:gd name="T50" fmla="*/ 8 w 92"/>
                <a:gd name="T51" fmla="*/ 36 h 83"/>
                <a:gd name="T52" fmla="*/ 16 w 92"/>
                <a:gd name="T53" fmla="*/ 26 h 83"/>
                <a:gd name="T54" fmla="*/ 17 w 92"/>
                <a:gd name="T55" fmla="*/ 26 h 83"/>
                <a:gd name="T56" fmla="*/ 18 w 92"/>
                <a:gd name="T57" fmla="*/ 30 h 83"/>
                <a:gd name="T58" fmla="*/ 22 w 92"/>
                <a:gd name="T59" fmla="*/ 33 h 83"/>
                <a:gd name="T60" fmla="*/ 24 w 92"/>
                <a:gd name="T61" fmla="*/ 33 h 83"/>
                <a:gd name="T62" fmla="*/ 28 w 92"/>
                <a:gd name="T63" fmla="*/ 28 h 83"/>
                <a:gd name="T64" fmla="*/ 27 w 92"/>
                <a:gd name="T65" fmla="*/ 24 h 83"/>
                <a:gd name="T66" fmla="*/ 59 w 92"/>
                <a:gd name="T67" fmla="*/ 20 h 83"/>
                <a:gd name="T68" fmla="*/ 60 w 92"/>
                <a:gd name="T69" fmla="*/ 25 h 83"/>
                <a:gd name="T70" fmla="*/ 65 w 92"/>
                <a:gd name="T71" fmla="*/ 28 h 83"/>
                <a:gd name="T72" fmla="*/ 66 w 92"/>
                <a:gd name="T73" fmla="*/ 28 h 83"/>
                <a:gd name="T74" fmla="*/ 70 w 92"/>
                <a:gd name="T75" fmla="*/ 23 h 83"/>
                <a:gd name="T76" fmla="*/ 69 w 92"/>
                <a:gd name="T77" fmla="*/ 19 h 83"/>
                <a:gd name="T78" fmla="*/ 71 w 92"/>
                <a:gd name="T79" fmla="*/ 19 h 83"/>
                <a:gd name="T80" fmla="*/ 80 w 92"/>
                <a:gd name="T81" fmla="*/ 27 h 83"/>
                <a:gd name="T82" fmla="*/ 84 w 92"/>
                <a:gd name="T8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3">
                  <a:moveTo>
                    <a:pt x="70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5" y="0"/>
                    <a:pt x="63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7" y="3"/>
                    <a:pt x="58" y="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3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5" y="8"/>
                    <a:pt x="15" y="1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20"/>
                    <a:pt x="0" y="28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7"/>
                    <a:pt x="14" y="83"/>
                    <a:pt x="23" y="82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86" y="74"/>
                    <a:pt x="92" y="66"/>
                    <a:pt x="91" y="5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17"/>
                    <a:pt x="78" y="11"/>
                    <a:pt x="70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2" y="68"/>
                    <a:pt x="77" y="68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17" y="76"/>
                    <a:pt x="13" y="72"/>
                    <a:pt x="12" y="6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1"/>
                    <a:pt x="11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2"/>
                    <a:pt x="20" y="34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8" y="31"/>
                    <a:pt x="28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7"/>
                    <a:pt x="62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8"/>
                    <a:pt x="70" y="26"/>
                    <a:pt x="70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6" y="18"/>
                    <a:pt x="80" y="22"/>
                    <a:pt x="80" y="27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6" name="Freeform 163"/>
            <p:cNvSpPr>
              <a:spLocks noEditPoints="1"/>
            </p:cNvSpPr>
            <p:nvPr/>
          </p:nvSpPr>
          <p:spPr bwMode="auto">
            <a:xfrm>
              <a:off x="2344340" y="2123081"/>
              <a:ext cx="51197" cy="66675"/>
            </a:xfrm>
            <a:custGeom>
              <a:avLst/>
              <a:gdLst>
                <a:gd name="T0" fmla="*/ 12 w 20"/>
                <a:gd name="T1" fmla="*/ 26 h 26"/>
                <a:gd name="T2" fmla="*/ 9 w 20"/>
                <a:gd name="T3" fmla="*/ 26 h 26"/>
                <a:gd name="T4" fmla="*/ 5 w 20"/>
                <a:gd name="T5" fmla="*/ 26 h 26"/>
                <a:gd name="T6" fmla="*/ 3 w 20"/>
                <a:gd name="T7" fmla="*/ 23 h 26"/>
                <a:gd name="T8" fmla="*/ 2 w 20"/>
                <a:gd name="T9" fmla="*/ 20 h 26"/>
                <a:gd name="T10" fmla="*/ 1 w 20"/>
                <a:gd name="T11" fmla="*/ 10 h 26"/>
                <a:gd name="T12" fmla="*/ 1 w 20"/>
                <a:gd name="T13" fmla="*/ 5 h 26"/>
                <a:gd name="T14" fmla="*/ 2 w 20"/>
                <a:gd name="T15" fmla="*/ 2 h 26"/>
                <a:gd name="T16" fmla="*/ 5 w 20"/>
                <a:gd name="T17" fmla="*/ 1 h 26"/>
                <a:gd name="T18" fmla="*/ 9 w 20"/>
                <a:gd name="T19" fmla="*/ 0 h 26"/>
                <a:gd name="T20" fmla="*/ 12 w 20"/>
                <a:gd name="T21" fmla="*/ 0 h 26"/>
                <a:gd name="T22" fmla="*/ 15 w 20"/>
                <a:gd name="T23" fmla="*/ 1 h 26"/>
                <a:gd name="T24" fmla="*/ 17 w 20"/>
                <a:gd name="T25" fmla="*/ 3 h 26"/>
                <a:gd name="T26" fmla="*/ 18 w 20"/>
                <a:gd name="T27" fmla="*/ 7 h 26"/>
                <a:gd name="T28" fmla="*/ 19 w 20"/>
                <a:gd name="T29" fmla="*/ 17 h 26"/>
                <a:gd name="T30" fmla="*/ 19 w 20"/>
                <a:gd name="T31" fmla="*/ 21 h 26"/>
                <a:gd name="T32" fmla="*/ 18 w 20"/>
                <a:gd name="T33" fmla="*/ 24 h 26"/>
                <a:gd name="T34" fmla="*/ 15 w 20"/>
                <a:gd name="T35" fmla="*/ 26 h 26"/>
                <a:gd name="T36" fmla="*/ 12 w 20"/>
                <a:gd name="T37" fmla="*/ 26 h 26"/>
                <a:gd name="T38" fmla="*/ 14 w 20"/>
                <a:gd name="T39" fmla="*/ 8 h 26"/>
                <a:gd name="T40" fmla="*/ 13 w 20"/>
                <a:gd name="T41" fmla="*/ 4 h 26"/>
                <a:gd name="T42" fmla="*/ 9 w 20"/>
                <a:gd name="T43" fmla="*/ 3 h 26"/>
                <a:gd name="T44" fmla="*/ 6 w 20"/>
                <a:gd name="T45" fmla="*/ 4 h 26"/>
                <a:gd name="T46" fmla="*/ 5 w 20"/>
                <a:gd name="T47" fmla="*/ 5 h 26"/>
                <a:gd name="T48" fmla="*/ 5 w 20"/>
                <a:gd name="T49" fmla="*/ 7 h 26"/>
                <a:gd name="T50" fmla="*/ 5 w 20"/>
                <a:gd name="T51" fmla="*/ 10 h 26"/>
                <a:gd name="T52" fmla="*/ 6 w 20"/>
                <a:gd name="T53" fmla="*/ 19 h 26"/>
                <a:gd name="T54" fmla="*/ 8 w 20"/>
                <a:gd name="T55" fmla="*/ 22 h 26"/>
                <a:gd name="T56" fmla="*/ 11 w 20"/>
                <a:gd name="T57" fmla="*/ 23 h 26"/>
                <a:gd name="T58" fmla="*/ 13 w 20"/>
                <a:gd name="T59" fmla="*/ 22 h 26"/>
                <a:gd name="T60" fmla="*/ 15 w 20"/>
                <a:gd name="T61" fmla="*/ 21 h 26"/>
                <a:gd name="T62" fmla="*/ 15 w 20"/>
                <a:gd name="T63" fmla="*/ 20 h 26"/>
                <a:gd name="T64" fmla="*/ 15 w 20"/>
                <a:gd name="T65" fmla="*/ 17 h 26"/>
                <a:gd name="T66" fmla="*/ 14 w 20"/>
                <a:gd name="T6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6">
                  <a:moveTo>
                    <a:pt x="12" y="26"/>
                  </a:move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2" y="2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8" y="4"/>
                    <a:pt x="18" y="5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20"/>
                    <a:pt x="19" y="21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7" y="25"/>
                    <a:pt x="16" y="25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lose/>
                  <a:moveTo>
                    <a:pt x="14" y="8"/>
                  </a:move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6" y="19"/>
                    <a:pt x="16" y="18"/>
                    <a:pt x="15" y="17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7" name="Freeform 164"/>
            <p:cNvSpPr>
              <a:spLocks/>
            </p:cNvSpPr>
            <p:nvPr/>
          </p:nvSpPr>
          <p:spPr bwMode="auto">
            <a:xfrm>
              <a:off x="2395537" y="2118319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5 w 11"/>
                <a:gd name="T9" fmla="*/ 6 h 26"/>
                <a:gd name="T10" fmla="*/ 4 w 11"/>
                <a:gd name="T11" fmla="*/ 5 h 26"/>
                <a:gd name="T12" fmla="*/ 4 w 11"/>
                <a:gd name="T13" fmla="*/ 5 h 26"/>
                <a:gd name="T14" fmla="*/ 1 w 11"/>
                <a:gd name="T15" fmla="*/ 5 h 26"/>
                <a:gd name="T16" fmla="*/ 0 w 11"/>
                <a:gd name="T17" fmla="*/ 5 h 26"/>
                <a:gd name="T18" fmla="*/ 0 w 11"/>
                <a:gd name="T19" fmla="*/ 5 h 26"/>
                <a:gd name="T20" fmla="*/ 0 w 11"/>
                <a:gd name="T21" fmla="*/ 3 h 26"/>
                <a:gd name="T22" fmla="*/ 0 w 11"/>
                <a:gd name="T23" fmla="*/ 3 h 26"/>
                <a:gd name="T24" fmla="*/ 1 w 11"/>
                <a:gd name="T25" fmla="*/ 2 h 26"/>
                <a:gd name="T26" fmla="*/ 4 w 11"/>
                <a:gd name="T27" fmla="*/ 1 h 26"/>
                <a:gd name="T28" fmla="*/ 4 w 11"/>
                <a:gd name="T29" fmla="*/ 1 h 26"/>
                <a:gd name="T30" fmla="*/ 5 w 11"/>
                <a:gd name="T31" fmla="*/ 0 h 26"/>
                <a:gd name="T32" fmla="*/ 7 w 11"/>
                <a:gd name="T33" fmla="*/ 0 h 26"/>
                <a:gd name="T34" fmla="*/ 8 w 11"/>
                <a:gd name="T35" fmla="*/ 0 h 26"/>
                <a:gd name="T36" fmla="*/ 8 w 11"/>
                <a:gd name="T37" fmla="*/ 1 h 26"/>
                <a:gd name="T38" fmla="*/ 11 w 11"/>
                <a:gd name="T39" fmla="*/ 24 h 26"/>
                <a:gd name="T40" fmla="*/ 11 w 11"/>
                <a:gd name="T41" fmla="*/ 25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0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8" name="Freeform 165"/>
            <p:cNvSpPr>
              <a:spLocks/>
            </p:cNvSpPr>
            <p:nvPr/>
          </p:nvSpPr>
          <p:spPr bwMode="auto">
            <a:xfrm>
              <a:off x="2432447" y="2115938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9" name="Freeform 166"/>
            <p:cNvSpPr>
              <a:spLocks/>
            </p:cNvSpPr>
            <p:nvPr/>
          </p:nvSpPr>
          <p:spPr bwMode="auto">
            <a:xfrm>
              <a:off x="2457450" y="2113557"/>
              <a:ext cx="21431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0" name="Freeform 167"/>
            <p:cNvSpPr>
              <a:spLocks/>
            </p:cNvSpPr>
            <p:nvPr/>
          </p:nvSpPr>
          <p:spPr bwMode="auto">
            <a:xfrm>
              <a:off x="2481262" y="2107603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1" name="Freeform 168"/>
            <p:cNvSpPr>
              <a:spLocks/>
            </p:cNvSpPr>
            <p:nvPr/>
          </p:nvSpPr>
          <p:spPr bwMode="auto">
            <a:xfrm>
              <a:off x="2434828" y="21385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2" name="Freeform 169"/>
            <p:cNvSpPr>
              <a:spLocks/>
            </p:cNvSpPr>
            <p:nvPr/>
          </p:nvSpPr>
          <p:spPr bwMode="auto">
            <a:xfrm>
              <a:off x="2459831" y="21361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0 w 8"/>
                <a:gd name="T7" fmla="*/ 6 h 7"/>
                <a:gd name="T8" fmla="*/ 0 w 8"/>
                <a:gd name="T9" fmla="*/ 2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7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3" name="Freeform 170"/>
            <p:cNvSpPr>
              <a:spLocks/>
            </p:cNvSpPr>
            <p:nvPr/>
          </p:nvSpPr>
          <p:spPr bwMode="auto">
            <a:xfrm>
              <a:off x="2486025" y="2133797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6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0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4" name="Freeform 171"/>
            <p:cNvSpPr>
              <a:spLocks/>
            </p:cNvSpPr>
            <p:nvPr/>
          </p:nvSpPr>
          <p:spPr bwMode="auto">
            <a:xfrm>
              <a:off x="2437210" y="21623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5" name="Freeform 172"/>
            <p:cNvSpPr>
              <a:spLocks/>
            </p:cNvSpPr>
            <p:nvPr/>
          </p:nvSpPr>
          <p:spPr bwMode="auto">
            <a:xfrm>
              <a:off x="2463403" y="2159991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6" name="Freeform 173"/>
            <p:cNvSpPr>
              <a:spLocks/>
            </p:cNvSpPr>
            <p:nvPr/>
          </p:nvSpPr>
          <p:spPr bwMode="auto">
            <a:xfrm>
              <a:off x="2488406" y="2156419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7" name="Freeform 174"/>
            <p:cNvSpPr>
              <a:spLocks noEditPoints="1"/>
            </p:cNvSpPr>
            <p:nvPr/>
          </p:nvSpPr>
          <p:spPr bwMode="auto">
            <a:xfrm>
              <a:off x="1528763" y="2614810"/>
              <a:ext cx="135731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69 h 75"/>
                <a:gd name="T24" fmla="*/ 12 w 53"/>
                <a:gd name="T25" fmla="*/ 64 h 75"/>
                <a:gd name="T26" fmla="*/ 6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71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9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8" y="63"/>
                    <a:pt x="45" y="66"/>
                    <a:pt x="42" y="6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2" y="64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2"/>
                    <a:pt x="8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5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8" name="Freeform 175"/>
            <p:cNvSpPr>
              <a:spLocks/>
            </p:cNvSpPr>
            <p:nvPr/>
          </p:nvSpPr>
          <p:spPr bwMode="auto">
            <a:xfrm>
              <a:off x="1557337" y="2705297"/>
              <a:ext cx="22622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9" name="Freeform 176"/>
            <p:cNvSpPr>
              <a:spLocks/>
            </p:cNvSpPr>
            <p:nvPr/>
          </p:nvSpPr>
          <p:spPr bwMode="auto">
            <a:xfrm>
              <a:off x="1584721" y="2702916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0" name="Freeform 177"/>
            <p:cNvSpPr>
              <a:spLocks/>
            </p:cNvSpPr>
            <p:nvPr/>
          </p:nvSpPr>
          <p:spPr bwMode="auto">
            <a:xfrm>
              <a:off x="1613296" y="2698153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1" name="Freeform 178"/>
            <p:cNvSpPr>
              <a:spLocks/>
            </p:cNvSpPr>
            <p:nvPr/>
          </p:nvSpPr>
          <p:spPr bwMode="auto">
            <a:xfrm>
              <a:off x="1559719" y="2731490"/>
              <a:ext cx="22622" cy="25004"/>
            </a:xfrm>
            <a:custGeom>
              <a:avLst/>
              <a:gdLst>
                <a:gd name="T0" fmla="*/ 7 w 9"/>
                <a:gd name="T1" fmla="*/ 1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8 w 9"/>
                <a:gd name="T11" fmla="*/ 9 h 10"/>
                <a:gd name="T12" fmla="*/ 9 w 9"/>
                <a:gd name="T13" fmla="*/ 7 h 10"/>
                <a:gd name="T14" fmla="*/ 9 w 9"/>
                <a:gd name="T15" fmla="*/ 2 h 10"/>
                <a:gd name="T16" fmla="*/ 7 w 9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2" name="Freeform 179"/>
            <p:cNvSpPr>
              <a:spLocks/>
            </p:cNvSpPr>
            <p:nvPr/>
          </p:nvSpPr>
          <p:spPr bwMode="auto">
            <a:xfrm>
              <a:off x="1588294" y="2727919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3" name="Freeform 180"/>
            <p:cNvSpPr>
              <a:spLocks/>
            </p:cNvSpPr>
            <p:nvPr/>
          </p:nvSpPr>
          <p:spPr bwMode="auto">
            <a:xfrm>
              <a:off x="1615678" y="2725537"/>
              <a:ext cx="23813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4" name="Freeform 181"/>
            <p:cNvSpPr>
              <a:spLocks/>
            </p:cNvSpPr>
            <p:nvPr/>
          </p:nvSpPr>
          <p:spPr bwMode="auto">
            <a:xfrm>
              <a:off x="1562100" y="2758875"/>
              <a:ext cx="26194" cy="23813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10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5" name="Freeform 182"/>
            <p:cNvSpPr>
              <a:spLocks/>
            </p:cNvSpPr>
            <p:nvPr/>
          </p:nvSpPr>
          <p:spPr bwMode="auto">
            <a:xfrm>
              <a:off x="1590675" y="2754113"/>
              <a:ext cx="25003" cy="26194"/>
            </a:xfrm>
            <a:custGeom>
              <a:avLst/>
              <a:gdLst>
                <a:gd name="T0" fmla="*/ 7 w 10"/>
                <a:gd name="T1" fmla="*/ 1 h 10"/>
                <a:gd name="T2" fmla="*/ 2 w 10"/>
                <a:gd name="T3" fmla="*/ 1 h 10"/>
                <a:gd name="T4" fmla="*/ 1 w 10"/>
                <a:gd name="T5" fmla="*/ 3 h 10"/>
                <a:gd name="T6" fmla="*/ 1 w 10"/>
                <a:gd name="T7" fmla="*/ 8 h 10"/>
                <a:gd name="T8" fmla="*/ 3 w 10"/>
                <a:gd name="T9" fmla="*/ 9 h 10"/>
                <a:gd name="T10" fmla="*/ 8 w 10"/>
                <a:gd name="T11" fmla="*/ 9 h 10"/>
                <a:gd name="T12" fmla="*/ 10 w 10"/>
                <a:gd name="T13" fmla="*/ 7 h 10"/>
                <a:gd name="T14" fmla="*/ 9 w 10"/>
                <a:gd name="T15" fmla="*/ 2 h 10"/>
                <a:gd name="T16" fmla="*/ 7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6" name="Freeform 183"/>
            <p:cNvSpPr>
              <a:spLocks/>
            </p:cNvSpPr>
            <p:nvPr/>
          </p:nvSpPr>
          <p:spPr bwMode="auto">
            <a:xfrm>
              <a:off x="1619250" y="2751732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8 h 9"/>
                <a:gd name="T8" fmla="*/ 3 w 10"/>
                <a:gd name="T9" fmla="*/ 9 h 9"/>
                <a:gd name="T10" fmla="*/ 8 w 10"/>
                <a:gd name="T11" fmla="*/ 9 h 9"/>
                <a:gd name="T12" fmla="*/ 10 w 10"/>
                <a:gd name="T13" fmla="*/ 7 h 9"/>
                <a:gd name="T14" fmla="*/ 9 w 10"/>
                <a:gd name="T15" fmla="*/ 2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7" name="Freeform 184"/>
            <p:cNvSpPr>
              <a:spLocks/>
            </p:cNvSpPr>
            <p:nvPr/>
          </p:nvSpPr>
          <p:spPr bwMode="auto">
            <a:xfrm>
              <a:off x="1549003" y="2641003"/>
              <a:ext cx="85725" cy="59531"/>
            </a:xfrm>
            <a:custGeom>
              <a:avLst/>
              <a:gdLst>
                <a:gd name="T0" fmla="*/ 4 w 33"/>
                <a:gd name="T1" fmla="*/ 23 h 23"/>
                <a:gd name="T2" fmla="*/ 31 w 33"/>
                <a:gd name="T3" fmla="*/ 19 h 23"/>
                <a:gd name="T4" fmla="*/ 32 w 33"/>
                <a:gd name="T5" fmla="*/ 17 h 23"/>
                <a:gd name="T6" fmla="*/ 30 w 33"/>
                <a:gd name="T7" fmla="*/ 2 h 23"/>
                <a:gd name="T8" fmla="*/ 28 w 33"/>
                <a:gd name="T9" fmla="*/ 0 h 23"/>
                <a:gd name="T10" fmla="*/ 2 w 33"/>
                <a:gd name="T11" fmla="*/ 3 h 23"/>
                <a:gd name="T12" fmla="*/ 0 w 33"/>
                <a:gd name="T13" fmla="*/ 5 h 23"/>
                <a:gd name="T14" fmla="*/ 2 w 33"/>
                <a:gd name="T15" fmla="*/ 21 h 23"/>
                <a:gd name="T16" fmla="*/ 4 w 3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3">
                  <a:moveTo>
                    <a:pt x="4" y="23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2" y="1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8" name="Freeform 185"/>
            <p:cNvSpPr>
              <a:spLocks noEditPoints="1"/>
            </p:cNvSpPr>
            <p:nvPr/>
          </p:nvSpPr>
          <p:spPr bwMode="auto">
            <a:xfrm>
              <a:off x="1662112" y="2599332"/>
              <a:ext cx="136922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3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3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9 w 53"/>
                <a:gd name="T23" fmla="*/ 69 h 75"/>
                <a:gd name="T24" fmla="*/ 12 w 53"/>
                <a:gd name="T25" fmla="*/ 64 h 75"/>
                <a:gd name="T26" fmla="*/ 6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70"/>
                    <a:pt x="13" y="75"/>
                    <a:pt x="19" y="7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9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8" y="63"/>
                    <a:pt x="45" y="66"/>
                    <a:pt x="42" y="66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5" y="69"/>
                    <a:pt x="12" y="67"/>
                    <a:pt x="12" y="6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2"/>
                    <a:pt x="8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9" name="Freeform 186"/>
            <p:cNvSpPr>
              <a:spLocks/>
            </p:cNvSpPr>
            <p:nvPr/>
          </p:nvSpPr>
          <p:spPr bwMode="auto">
            <a:xfrm>
              <a:off x="1726406" y="2741015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0" name="Freeform 187"/>
            <p:cNvSpPr>
              <a:spLocks/>
            </p:cNvSpPr>
            <p:nvPr/>
          </p:nvSpPr>
          <p:spPr bwMode="auto">
            <a:xfrm>
              <a:off x="1683544" y="2625525"/>
              <a:ext cx="89297" cy="113110"/>
            </a:xfrm>
            <a:custGeom>
              <a:avLst/>
              <a:gdLst>
                <a:gd name="T0" fmla="*/ 28 w 35"/>
                <a:gd name="T1" fmla="*/ 0 h 44"/>
                <a:gd name="T2" fmla="*/ 2 w 35"/>
                <a:gd name="T3" fmla="*/ 3 h 44"/>
                <a:gd name="T4" fmla="*/ 0 w 35"/>
                <a:gd name="T5" fmla="*/ 5 h 44"/>
                <a:gd name="T6" fmla="*/ 5 w 35"/>
                <a:gd name="T7" fmla="*/ 42 h 44"/>
                <a:gd name="T8" fmla="*/ 7 w 35"/>
                <a:gd name="T9" fmla="*/ 44 h 44"/>
                <a:gd name="T10" fmla="*/ 34 w 35"/>
                <a:gd name="T11" fmla="*/ 41 h 44"/>
                <a:gd name="T12" fmla="*/ 35 w 35"/>
                <a:gd name="T13" fmla="*/ 39 h 44"/>
                <a:gd name="T14" fmla="*/ 31 w 35"/>
                <a:gd name="T15" fmla="*/ 1 h 44"/>
                <a:gd name="T16" fmla="*/ 28 w 3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4">
                  <a:moveTo>
                    <a:pt x="28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39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1" name="Freeform 188"/>
            <p:cNvSpPr>
              <a:spLocks noEditPoints="1"/>
            </p:cNvSpPr>
            <p:nvPr/>
          </p:nvSpPr>
          <p:spPr bwMode="auto">
            <a:xfrm>
              <a:off x="2570559" y="2370732"/>
              <a:ext cx="136922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8 w 53"/>
                <a:gd name="T23" fmla="*/ 69 h 75"/>
                <a:gd name="T24" fmla="*/ 11 w 53"/>
                <a:gd name="T25" fmla="*/ 64 h 75"/>
                <a:gd name="T26" fmla="*/ 5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0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8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7" y="63"/>
                    <a:pt x="45" y="66"/>
                    <a:pt x="42" y="66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1" y="6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7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2" name="Freeform 189"/>
            <p:cNvSpPr>
              <a:spLocks/>
            </p:cNvSpPr>
            <p:nvPr/>
          </p:nvSpPr>
          <p:spPr bwMode="auto">
            <a:xfrm>
              <a:off x="2599134" y="2461219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0 h 9"/>
                <a:gd name="T4" fmla="*/ 0 w 9"/>
                <a:gd name="T5" fmla="*/ 2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3" name="Freeform 190"/>
            <p:cNvSpPr>
              <a:spLocks/>
            </p:cNvSpPr>
            <p:nvPr/>
          </p:nvSpPr>
          <p:spPr bwMode="auto">
            <a:xfrm>
              <a:off x="2627709" y="2455265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4" name="Freeform 191"/>
            <p:cNvSpPr>
              <a:spLocks/>
            </p:cNvSpPr>
            <p:nvPr/>
          </p:nvSpPr>
          <p:spPr bwMode="auto">
            <a:xfrm>
              <a:off x="2656284" y="2452884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5" name="Freeform 192"/>
            <p:cNvSpPr>
              <a:spLocks/>
            </p:cNvSpPr>
            <p:nvPr/>
          </p:nvSpPr>
          <p:spPr bwMode="auto">
            <a:xfrm>
              <a:off x="2601515" y="2486221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6" name="Freeform 193"/>
            <p:cNvSpPr>
              <a:spLocks/>
            </p:cNvSpPr>
            <p:nvPr/>
          </p:nvSpPr>
          <p:spPr bwMode="auto">
            <a:xfrm>
              <a:off x="2630090" y="2483841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194"/>
            <p:cNvSpPr>
              <a:spLocks/>
            </p:cNvSpPr>
            <p:nvPr/>
          </p:nvSpPr>
          <p:spPr bwMode="auto">
            <a:xfrm>
              <a:off x="2658665" y="2479078"/>
              <a:ext cx="22622" cy="25004"/>
            </a:xfrm>
            <a:custGeom>
              <a:avLst/>
              <a:gdLst>
                <a:gd name="T0" fmla="*/ 6 w 9"/>
                <a:gd name="T1" fmla="*/ 0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7 w 9"/>
                <a:gd name="T11" fmla="*/ 9 h 10"/>
                <a:gd name="T12" fmla="*/ 9 w 9"/>
                <a:gd name="T13" fmla="*/ 7 h 10"/>
                <a:gd name="T14" fmla="*/ 8 w 9"/>
                <a:gd name="T15" fmla="*/ 2 h 10"/>
                <a:gd name="T16" fmla="*/ 6 w 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195"/>
            <p:cNvSpPr>
              <a:spLocks/>
            </p:cNvSpPr>
            <p:nvPr/>
          </p:nvSpPr>
          <p:spPr bwMode="auto">
            <a:xfrm>
              <a:off x="2603896" y="2514797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9" name="Freeform 196"/>
            <p:cNvSpPr>
              <a:spLocks/>
            </p:cNvSpPr>
            <p:nvPr/>
          </p:nvSpPr>
          <p:spPr bwMode="auto">
            <a:xfrm>
              <a:off x="2632471" y="2510035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0" name="Freeform 197"/>
            <p:cNvSpPr>
              <a:spLocks/>
            </p:cNvSpPr>
            <p:nvPr/>
          </p:nvSpPr>
          <p:spPr bwMode="auto">
            <a:xfrm>
              <a:off x="2661046" y="2506462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1" name="Freeform 198"/>
            <p:cNvSpPr>
              <a:spLocks/>
            </p:cNvSpPr>
            <p:nvPr/>
          </p:nvSpPr>
          <p:spPr bwMode="auto">
            <a:xfrm>
              <a:off x="2591991" y="2395734"/>
              <a:ext cx="82153" cy="57150"/>
            </a:xfrm>
            <a:custGeom>
              <a:avLst/>
              <a:gdLst>
                <a:gd name="T0" fmla="*/ 4 w 32"/>
                <a:gd name="T1" fmla="*/ 22 h 22"/>
                <a:gd name="T2" fmla="*/ 31 w 32"/>
                <a:gd name="T3" fmla="*/ 19 h 22"/>
                <a:gd name="T4" fmla="*/ 32 w 32"/>
                <a:gd name="T5" fmla="*/ 17 h 22"/>
                <a:gd name="T6" fmla="*/ 30 w 32"/>
                <a:gd name="T7" fmla="*/ 1 h 22"/>
                <a:gd name="T8" fmla="*/ 28 w 32"/>
                <a:gd name="T9" fmla="*/ 0 h 22"/>
                <a:gd name="T10" fmla="*/ 2 w 32"/>
                <a:gd name="T11" fmla="*/ 3 h 22"/>
                <a:gd name="T12" fmla="*/ 0 w 32"/>
                <a:gd name="T13" fmla="*/ 5 h 22"/>
                <a:gd name="T14" fmla="*/ 2 w 32"/>
                <a:gd name="T15" fmla="*/ 21 h 22"/>
                <a:gd name="T16" fmla="*/ 4 w 3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4" y="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2" name="Freeform 199"/>
            <p:cNvSpPr>
              <a:spLocks noEditPoints="1"/>
            </p:cNvSpPr>
            <p:nvPr/>
          </p:nvSpPr>
          <p:spPr bwMode="auto">
            <a:xfrm>
              <a:off x="2705100" y="2352872"/>
              <a:ext cx="135731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2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70 h 75"/>
                <a:gd name="T24" fmla="*/ 11 w 53"/>
                <a:gd name="T25" fmla="*/ 64 h 75"/>
                <a:gd name="T26" fmla="*/ 5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1"/>
                    <a:pt x="13" y="75"/>
                    <a:pt x="19" y="74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8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5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7" y="63"/>
                    <a:pt x="45" y="66"/>
                    <a:pt x="42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7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6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3" name="Freeform 200"/>
            <p:cNvSpPr>
              <a:spLocks/>
            </p:cNvSpPr>
            <p:nvPr/>
          </p:nvSpPr>
          <p:spPr bwMode="auto">
            <a:xfrm>
              <a:off x="2767012" y="2496938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0 h 9"/>
                <a:gd name="T4" fmla="*/ 0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9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4" name="Freeform 201"/>
            <p:cNvSpPr>
              <a:spLocks/>
            </p:cNvSpPr>
            <p:nvPr/>
          </p:nvSpPr>
          <p:spPr bwMode="auto">
            <a:xfrm>
              <a:off x="2725340" y="2377876"/>
              <a:ext cx="90488" cy="116681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5" name="Freeform 202"/>
            <p:cNvSpPr>
              <a:spLocks/>
            </p:cNvSpPr>
            <p:nvPr/>
          </p:nvSpPr>
          <p:spPr bwMode="auto">
            <a:xfrm>
              <a:off x="363141" y="2277863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6" name="Freeform 203"/>
            <p:cNvSpPr>
              <a:spLocks/>
            </p:cNvSpPr>
            <p:nvPr/>
          </p:nvSpPr>
          <p:spPr bwMode="auto">
            <a:xfrm>
              <a:off x="425053" y="2306437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7" name="Freeform 204"/>
            <p:cNvSpPr>
              <a:spLocks/>
            </p:cNvSpPr>
            <p:nvPr/>
          </p:nvSpPr>
          <p:spPr bwMode="auto">
            <a:xfrm>
              <a:off x="403622" y="2390972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8" name="Freeform 206"/>
            <p:cNvSpPr>
              <a:spLocks/>
            </p:cNvSpPr>
            <p:nvPr/>
          </p:nvSpPr>
          <p:spPr bwMode="auto">
            <a:xfrm>
              <a:off x="409575" y="2421928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9" name="Freeform 207"/>
            <p:cNvSpPr>
              <a:spLocks noEditPoints="1"/>
            </p:cNvSpPr>
            <p:nvPr/>
          </p:nvSpPr>
          <p:spPr bwMode="auto">
            <a:xfrm>
              <a:off x="334565" y="2326678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0" name="Freeform 208"/>
            <p:cNvSpPr>
              <a:spLocks/>
            </p:cNvSpPr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1" name="Freeform 209"/>
            <p:cNvSpPr>
              <a:spLocks/>
            </p:cNvSpPr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2" name="Freeform 210"/>
            <p:cNvSpPr>
              <a:spLocks/>
            </p:cNvSpPr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3" name="Freeform 211"/>
            <p:cNvSpPr>
              <a:spLocks/>
            </p:cNvSpPr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4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5" name="Freeform 213"/>
            <p:cNvSpPr>
              <a:spLocks noEditPoints="1"/>
            </p:cNvSpPr>
            <p:nvPr/>
          </p:nvSpPr>
          <p:spPr bwMode="auto">
            <a:xfrm>
              <a:off x="483394" y="2725537"/>
              <a:ext cx="92869" cy="95250"/>
            </a:xfrm>
            <a:custGeom>
              <a:avLst/>
              <a:gdLst>
                <a:gd name="T0" fmla="*/ 15 w 36"/>
                <a:gd name="T1" fmla="*/ 2 h 37"/>
                <a:gd name="T2" fmla="*/ 1 w 36"/>
                <a:gd name="T3" fmla="*/ 21 h 37"/>
                <a:gd name="T4" fmla="*/ 20 w 36"/>
                <a:gd name="T5" fmla="*/ 36 h 37"/>
                <a:gd name="T6" fmla="*/ 35 w 36"/>
                <a:gd name="T7" fmla="*/ 16 h 37"/>
                <a:gd name="T8" fmla="*/ 15 w 36"/>
                <a:gd name="T9" fmla="*/ 2 h 37"/>
                <a:gd name="T10" fmla="*/ 20 w 36"/>
                <a:gd name="T11" fmla="*/ 32 h 37"/>
                <a:gd name="T12" fmla="*/ 4 w 36"/>
                <a:gd name="T13" fmla="*/ 21 h 37"/>
                <a:gd name="T14" fmla="*/ 16 w 36"/>
                <a:gd name="T15" fmla="*/ 5 h 37"/>
                <a:gd name="T16" fmla="*/ 32 w 36"/>
                <a:gd name="T17" fmla="*/ 17 h 37"/>
                <a:gd name="T18" fmla="*/ 20 w 36"/>
                <a:gd name="T1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7">
                  <a:moveTo>
                    <a:pt x="15" y="2"/>
                  </a:moveTo>
                  <a:cubicBezTo>
                    <a:pt x="6" y="3"/>
                    <a:pt x="0" y="12"/>
                    <a:pt x="1" y="21"/>
                  </a:cubicBezTo>
                  <a:cubicBezTo>
                    <a:pt x="2" y="31"/>
                    <a:pt x="11" y="37"/>
                    <a:pt x="20" y="36"/>
                  </a:cubicBezTo>
                  <a:cubicBezTo>
                    <a:pt x="30" y="34"/>
                    <a:pt x="36" y="26"/>
                    <a:pt x="35" y="16"/>
                  </a:cubicBezTo>
                  <a:cubicBezTo>
                    <a:pt x="34" y="7"/>
                    <a:pt x="25" y="0"/>
                    <a:pt x="15" y="2"/>
                  </a:cubicBezTo>
                  <a:close/>
                  <a:moveTo>
                    <a:pt x="20" y="32"/>
                  </a:moveTo>
                  <a:cubicBezTo>
                    <a:pt x="12" y="34"/>
                    <a:pt x="5" y="28"/>
                    <a:pt x="4" y="21"/>
                  </a:cubicBezTo>
                  <a:cubicBezTo>
                    <a:pt x="3" y="13"/>
                    <a:pt x="8" y="6"/>
                    <a:pt x="16" y="5"/>
                  </a:cubicBezTo>
                  <a:cubicBezTo>
                    <a:pt x="23" y="4"/>
                    <a:pt x="30" y="9"/>
                    <a:pt x="32" y="17"/>
                  </a:cubicBezTo>
                  <a:cubicBezTo>
                    <a:pt x="33" y="24"/>
                    <a:pt x="27" y="31"/>
                    <a:pt x="2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6" name="Freeform 214"/>
            <p:cNvSpPr>
              <a:spLocks noEditPoints="1"/>
            </p:cNvSpPr>
            <p:nvPr/>
          </p:nvSpPr>
          <p:spPr bwMode="auto">
            <a:xfrm>
              <a:off x="514351" y="2743397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6 h 23"/>
                <a:gd name="T4" fmla="*/ 8 w 12"/>
                <a:gd name="T5" fmla="*/ 6 h 23"/>
                <a:gd name="T6" fmla="*/ 9 w 12"/>
                <a:gd name="T7" fmla="*/ 6 h 23"/>
                <a:gd name="T8" fmla="*/ 10 w 12"/>
                <a:gd name="T9" fmla="*/ 5 h 23"/>
                <a:gd name="T10" fmla="*/ 10 w 12"/>
                <a:gd name="T11" fmla="*/ 5 h 23"/>
                <a:gd name="T12" fmla="*/ 10 w 12"/>
                <a:gd name="T13" fmla="*/ 4 h 23"/>
                <a:gd name="T14" fmla="*/ 10 w 12"/>
                <a:gd name="T15" fmla="*/ 3 h 23"/>
                <a:gd name="T16" fmla="*/ 9 w 12"/>
                <a:gd name="T17" fmla="*/ 3 h 23"/>
                <a:gd name="T18" fmla="*/ 8 w 12"/>
                <a:gd name="T19" fmla="*/ 3 h 23"/>
                <a:gd name="T20" fmla="*/ 7 w 12"/>
                <a:gd name="T21" fmla="*/ 3 h 23"/>
                <a:gd name="T22" fmla="*/ 7 w 12"/>
                <a:gd name="T23" fmla="*/ 1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4 w 12"/>
                <a:gd name="T33" fmla="*/ 4 h 23"/>
                <a:gd name="T34" fmla="*/ 4 w 12"/>
                <a:gd name="T35" fmla="*/ 1 h 23"/>
                <a:gd name="T36" fmla="*/ 3 w 12"/>
                <a:gd name="T37" fmla="*/ 1 h 23"/>
                <a:gd name="T38" fmla="*/ 3 w 12"/>
                <a:gd name="T39" fmla="*/ 2 h 23"/>
                <a:gd name="T40" fmla="*/ 3 w 12"/>
                <a:gd name="T41" fmla="*/ 4 h 23"/>
                <a:gd name="T42" fmla="*/ 1 w 12"/>
                <a:gd name="T43" fmla="*/ 5 h 23"/>
                <a:gd name="T44" fmla="*/ 1 w 12"/>
                <a:gd name="T45" fmla="*/ 7 h 23"/>
                <a:gd name="T46" fmla="*/ 0 w 12"/>
                <a:gd name="T47" fmla="*/ 8 h 23"/>
                <a:gd name="T48" fmla="*/ 1 w 12"/>
                <a:gd name="T49" fmla="*/ 10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4 w 12"/>
                <a:gd name="T59" fmla="*/ 17 h 23"/>
                <a:gd name="T60" fmla="*/ 2 w 12"/>
                <a:gd name="T61" fmla="*/ 17 h 23"/>
                <a:gd name="T62" fmla="*/ 2 w 12"/>
                <a:gd name="T63" fmla="*/ 18 h 23"/>
                <a:gd name="T64" fmla="*/ 2 w 12"/>
                <a:gd name="T65" fmla="*/ 18 h 23"/>
                <a:gd name="T66" fmla="*/ 2 w 12"/>
                <a:gd name="T67" fmla="*/ 19 h 23"/>
                <a:gd name="T68" fmla="*/ 2 w 12"/>
                <a:gd name="T69" fmla="*/ 20 h 23"/>
                <a:gd name="T70" fmla="*/ 3 w 12"/>
                <a:gd name="T71" fmla="*/ 20 h 23"/>
                <a:gd name="T72" fmla="*/ 5 w 12"/>
                <a:gd name="T73" fmla="*/ 20 h 23"/>
                <a:gd name="T74" fmla="*/ 6 w 12"/>
                <a:gd name="T75" fmla="*/ 23 h 23"/>
                <a:gd name="T76" fmla="*/ 7 w 12"/>
                <a:gd name="T77" fmla="*/ 23 h 23"/>
                <a:gd name="T78" fmla="*/ 7 w 12"/>
                <a:gd name="T79" fmla="*/ 23 h 23"/>
                <a:gd name="T80" fmla="*/ 7 w 12"/>
                <a:gd name="T81" fmla="*/ 20 h 23"/>
                <a:gd name="T82" fmla="*/ 8 w 12"/>
                <a:gd name="T83" fmla="*/ 20 h 23"/>
                <a:gd name="T84" fmla="*/ 9 w 12"/>
                <a:gd name="T85" fmla="*/ 22 h 23"/>
                <a:gd name="T86" fmla="*/ 10 w 12"/>
                <a:gd name="T87" fmla="*/ 23 h 23"/>
                <a:gd name="T88" fmla="*/ 10 w 12"/>
                <a:gd name="T89" fmla="*/ 22 h 23"/>
                <a:gd name="T90" fmla="*/ 10 w 12"/>
                <a:gd name="T91" fmla="*/ 19 h 23"/>
                <a:gd name="T92" fmla="*/ 11 w 12"/>
                <a:gd name="T93" fmla="*/ 18 h 23"/>
                <a:gd name="T94" fmla="*/ 12 w 12"/>
                <a:gd name="T95" fmla="*/ 17 h 23"/>
                <a:gd name="T96" fmla="*/ 12 w 12"/>
                <a:gd name="T97" fmla="*/ 14 h 23"/>
                <a:gd name="T98" fmla="*/ 11 w 12"/>
                <a:gd name="T99" fmla="*/ 12 h 23"/>
                <a:gd name="T100" fmla="*/ 8 w 12"/>
                <a:gd name="T101" fmla="*/ 10 h 23"/>
                <a:gd name="T102" fmla="*/ 5 w 12"/>
                <a:gd name="T103" fmla="*/ 6 h 23"/>
                <a:gd name="T104" fmla="*/ 6 w 12"/>
                <a:gd name="T105" fmla="*/ 6 h 23"/>
                <a:gd name="T106" fmla="*/ 7 w 12"/>
                <a:gd name="T107" fmla="*/ 10 h 23"/>
                <a:gd name="T108" fmla="*/ 5 w 12"/>
                <a:gd name="T109" fmla="*/ 9 h 23"/>
                <a:gd name="T110" fmla="*/ 5 w 12"/>
                <a:gd name="T111" fmla="*/ 6 h 23"/>
                <a:gd name="T112" fmla="*/ 6 w 12"/>
                <a:gd name="T113" fmla="*/ 17 h 23"/>
                <a:gd name="T114" fmla="*/ 6 w 12"/>
                <a:gd name="T115" fmla="*/ 13 h 23"/>
                <a:gd name="T116" fmla="*/ 7 w 12"/>
                <a:gd name="T117" fmla="*/ 13 h 23"/>
                <a:gd name="T118" fmla="*/ 8 w 12"/>
                <a:gd name="T119" fmla="*/ 17 h 23"/>
                <a:gd name="T120" fmla="*/ 6 w 12"/>
                <a:gd name="T1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5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0" y="11"/>
                    <a:pt x="9" y="11"/>
                    <a:pt x="8" y="10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9"/>
                  </a:cubicBezTo>
                  <a:lnTo>
                    <a:pt x="5" y="6"/>
                  </a:lnTo>
                  <a:close/>
                  <a:moveTo>
                    <a:pt x="6" y="17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7" name="Freeform 215"/>
            <p:cNvSpPr>
              <a:spLocks noEditPoints="1"/>
            </p:cNvSpPr>
            <p:nvPr/>
          </p:nvSpPr>
          <p:spPr bwMode="auto">
            <a:xfrm>
              <a:off x="3232547" y="1196774"/>
              <a:ext cx="164306" cy="166688"/>
            </a:xfrm>
            <a:custGeom>
              <a:avLst/>
              <a:gdLst>
                <a:gd name="T0" fmla="*/ 28 w 64"/>
                <a:gd name="T1" fmla="*/ 3 h 65"/>
                <a:gd name="T2" fmla="*/ 2 w 64"/>
                <a:gd name="T3" fmla="*/ 37 h 65"/>
                <a:gd name="T4" fmla="*/ 37 w 64"/>
                <a:gd name="T5" fmla="*/ 62 h 65"/>
                <a:gd name="T6" fmla="*/ 62 w 64"/>
                <a:gd name="T7" fmla="*/ 28 h 65"/>
                <a:gd name="T8" fmla="*/ 28 w 64"/>
                <a:gd name="T9" fmla="*/ 3 h 65"/>
                <a:gd name="T10" fmla="*/ 36 w 64"/>
                <a:gd name="T11" fmla="*/ 56 h 65"/>
                <a:gd name="T12" fmla="*/ 8 w 64"/>
                <a:gd name="T13" fmla="*/ 36 h 65"/>
                <a:gd name="T14" fmla="*/ 28 w 64"/>
                <a:gd name="T15" fmla="*/ 8 h 65"/>
                <a:gd name="T16" fmla="*/ 56 w 64"/>
                <a:gd name="T17" fmla="*/ 29 h 65"/>
                <a:gd name="T18" fmla="*/ 36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28" y="3"/>
                  </a:moveTo>
                  <a:cubicBezTo>
                    <a:pt x="11" y="5"/>
                    <a:pt x="0" y="20"/>
                    <a:pt x="2" y="37"/>
                  </a:cubicBezTo>
                  <a:cubicBezTo>
                    <a:pt x="5" y="53"/>
                    <a:pt x="20" y="65"/>
                    <a:pt x="37" y="62"/>
                  </a:cubicBezTo>
                  <a:cubicBezTo>
                    <a:pt x="53" y="60"/>
                    <a:pt x="64" y="44"/>
                    <a:pt x="62" y="28"/>
                  </a:cubicBezTo>
                  <a:cubicBezTo>
                    <a:pt x="59" y="11"/>
                    <a:pt x="44" y="0"/>
                    <a:pt x="28" y="3"/>
                  </a:cubicBezTo>
                  <a:close/>
                  <a:moveTo>
                    <a:pt x="36" y="56"/>
                  </a:moveTo>
                  <a:cubicBezTo>
                    <a:pt x="22" y="58"/>
                    <a:pt x="10" y="49"/>
                    <a:pt x="8" y="36"/>
                  </a:cubicBezTo>
                  <a:cubicBezTo>
                    <a:pt x="6" y="23"/>
                    <a:pt x="15" y="10"/>
                    <a:pt x="28" y="8"/>
                  </a:cubicBezTo>
                  <a:cubicBezTo>
                    <a:pt x="42" y="6"/>
                    <a:pt x="54" y="16"/>
                    <a:pt x="56" y="29"/>
                  </a:cubicBezTo>
                  <a:cubicBezTo>
                    <a:pt x="58" y="42"/>
                    <a:pt x="49" y="54"/>
                    <a:pt x="36" y="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8" name="Freeform 216"/>
            <p:cNvSpPr>
              <a:spLocks noEditPoints="1"/>
            </p:cNvSpPr>
            <p:nvPr/>
          </p:nvSpPr>
          <p:spPr bwMode="auto">
            <a:xfrm>
              <a:off x="3288507" y="1227731"/>
              <a:ext cx="54769" cy="104775"/>
            </a:xfrm>
            <a:custGeom>
              <a:avLst/>
              <a:gdLst>
                <a:gd name="T0" fmla="*/ 14 w 21"/>
                <a:gd name="T1" fmla="*/ 18 h 41"/>
                <a:gd name="T2" fmla="*/ 13 w 21"/>
                <a:gd name="T3" fmla="*/ 10 h 41"/>
                <a:gd name="T4" fmla="*/ 14 w 21"/>
                <a:gd name="T5" fmla="*/ 10 h 41"/>
                <a:gd name="T6" fmla="*/ 16 w 21"/>
                <a:gd name="T7" fmla="*/ 10 h 41"/>
                <a:gd name="T8" fmla="*/ 17 w 21"/>
                <a:gd name="T9" fmla="*/ 9 h 41"/>
                <a:gd name="T10" fmla="*/ 17 w 21"/>
                <a:gd name="T11" fmla="*/ 8 h 41"/>
                <a:gd name="T12" fmla="*/ 17 w 21"/>
                <a:gd name="T13" fmla="*/ 6 h 41"/>
                <a:gd name="T14" fmla="*/ 17 w 21"/>
                <a:gd name="T15" fmla="*/ 5 h 41"/>
                <a:gd name="T16" fmla="*/ 16 w 21"/>
                <a:gd name="T17" fmla="*/ 5 h 41"/>
                <a:gd name="T18" fmla="*/ 14 w 21"/>
                <a:gd name="T19" fmla="*/ 5 h 41"/>
                <a:gd name="T20" fmla="*/ 12 w 21"/>
                <a:gd name="T21" fmla="*/ 5 h 41"/>
                <a:gd name="T22" fmla="*/ 12 w 21"/>
                <a:gd name="T23" fmla="*/ 1 h 41"/>
                <a:gd name="T24" fmla="*/ 10 w 21"/>
                <a:gd name="T25" fmla="*/ 0 h 41"/>
                <a:gd name="T26" fmla="*/ 9 w 21"/>
                <a:gd name="T27" fmla="*/ 2 h 41"/>
                <a:gd name="T28" fmla="*/ 10 w 21"/>
                <a:gd name="T29" fmla="*/ 5 h 41"/>
                <a:gd name="T30" fmla="*/ 10 w 21"/>
                <a:gd name="T31" fmla="*/ 5 h 41"/>
                <a:gd name="T32" fmla="*/ 7 w 21"/>
                <a:gd name="T33" fmla="*/ 6 h 41"/>
                <a:gd name="T34" fmla="*/ 7 w 21"/>
                <a:gd name="T35" fmla="*/ 2 h 41"/>
                <a:gd name="T36" fmla="*/ 5 w 21"/>
                <a:gd name="T37" fmla="*/ 1 h 41"/>
                <a:gd name="T38" fmla="*/ 4 w 21"/>
                <a:gd name="T39" fmla="*/ 2 h 41"/>
                <a:gd name="T40" fmla="*/ 5 w 21"/>
                <a:gd name="T41" fmla="*/ 7 h 41"/>
                <a:gd name="T42" fmla="*/ 2 w 21"/>
                <a:gd name="T43" fmla="*/ 9 h 41"/>
                <a:gd name="T44" fmla="*/ 1 w 21"/>
                <a:gd name="T45" fmla="*/ 11 h 41"/>
                <a:gd name="T46" fmla="*/ 0 w 21"/>
                <a:gd name="T47" fmla="*/ 14 h 41"/>
                <a:gd name="T48" fmla="*/ 2 w 21"/>
                <a:gd name="T49" fmla="*/ 18 h 41"/>
                <a:gd name="T50" fmla="*/ 4 w 21"/>
                <a:gd name="T51" fmla="*/ 20 h 41"/>
                <a:gd name="T52" fmla="*/ 6 w 21"/>
                <a:gd name="T53" fmla="*/ 21 h 41"/>
                <a:gd name="T54" fmla="*/ 7 w 21"/>
                <a:gd name="T55" fmla="*/ 21 h 41"/>
                <a:gd name="T56" fmla="*/ 8 w 21"/>
                <a:gd name="T57" fmla="*/ 30 h 41"/>
                <a:gd name="T58" fmla="*/ 6 w 21"/>
                <a:gd name="T59" fmla="*/ 30 h 41"/>
                <a:gd name="T60" fmla="*/ 3 w 21"/>
                <a:gd name="T61" fmla="*/ 30 h 41"/>
                <a:gd name="T62" fmla="*/ 3 w 21"/>
                <a:gd name="T63" fmla="*/ 31 h 41"/>
                <a:gd name="T64" fmla="*/ 2 w 21"/>
                <a:gd name="T65" fmla="*/ 32 h 41"/>
                <a:gd name="T66" fmla="*/ 2 w 21"/>
                <a:gd name="T67" fmla="*/ 34 h 41"/>
                <a:gd name="T68" fmla="*/ 3 w 21"/>
                <a:gd name="T69" fmla="*/ 35 h 41"/>
                <a:gd name="T70" fmla="*/ 6 w 21"/>
                <a:gd name="T71" fmla="*/ 35 h 41"/>
                <a:gd name="T72" fmla="*/ 9 w 21"/>
                <a:gd name="T73" fmla="*/ 35 h 41"/>
                <a:gd name="T74" fmla="*/ 10 w 21"/>
                <a:gd name="T75" fmla="*/ 40 h 41"/>
                <a:gd name="T76" fmla="*/ 11 w 21"/>
                <a:gd name="T77" fmla="*/ 41 h 41"/>
                <a:gd name="T78" fmla="*/ 12 w 21"/>
                <a:gd name="T79" fmla="*/ 39 h 41"/>
                <a:gd name="T80" fmla="*/ 12 w 21"/>
                <a:gd name="T81" fmla="*/ 35 h 41"/>
                <a:gd name="T82" fmla="*/ 14 w 21"/>
                <a:gd name="T83" fmla="*/ 34 h 41"/>
                <a:gd name="T84" fmla="*/ 15 w 21"/>
                <a:gd name="T85" fmla="*/ 39 h 41"/>
                <a:gd name="T86" fmla="*/ 16 w 21"/>
                <a:gd name="T87" fmla="*/ 40 h 41"/>
                <a:gd name="T88" fmla="*/ 18 w 21"/>
                <a:gd name="T89" fmla="*/ 38 h 41"/>
                <a:gd name="T90" fmla="*/ 17 w 21"/>
                <a:gd name="T91" fmla="*/ 33 h 41"/>
                <a:gd name="T92" fmla="*/ 19 w 21"/>
                <a:gd name="T93" fmla="*/ 32 h 41"/>
                <a:gd name="T94" fmla="*/ 21 w 21"/>
                <a:gd name="T95" fmla="*/ 29 h 41"/>
                <a:gd name="T96" fmla="*/ 21 w 21"/>
                <a:gd name="T97" fmla="*/ 25 h 41"/>
                <a:gd name="T98" fmla="*/ 18 w 21"/>
                <a:gd name="T99" fmla="*/ 20 h 41"/>
                <a:gd name="T100" fmla="*/ 14 w 21"/>
                <a:gd name="T101" fmla="*/ 18 h 41"/>
                <a:gd name="T102" fmla="*/ 8 w 21"/>
                <a:gd name="T103" fmla="*/ 10 h 41"/>
                <a:gd name="T104" fmla="*/ 11 w 21"/>
                <a:gd name="T105" fmla="*/ 10 h 41"/>
                <a:gd name="T106" fmla="*/ 12 w 21"/>
                <a:gd name="T107" fmla="*/ 17 h 41"/>
                <a:gd name="T108" fmla="*/ 9 w 21"/>
                <a:gd name="T109" fmla="*/ 16 h 41"/>
                <a:gd name="T110" fmla="*/ 8 w 21"/>
                <a:gd name="T111" fmla="*/ 10 h 41"/>
                <a:gd name="T112" fmla="*/ 11 w 21"/>
                <a:gd name="T113" fmla="*/ 30 h 41"/>
                <a:gd name="T114" fmla="*/ 10 w 21"/>
                <a:gd name="T115" fmla="*/ 22 h 41"/>
                <a:gd name="T116" fmla="*/ 13 w 21"/>
                <a:gd name="T117" fmla="*/ 23 h 41"/>
                <a:gd name="T118" fmla="*/ 13 w 21"/>
                <a:gd name="T119" fmla="*/ 29 h 41"/>
                <a:gd name="T120" fmla="*/ 11 w 21"/>
                <a:gd name="T121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1">
                  <a:moveTo>
                    <a:pt x="14" y="1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6"/>
                    <a:pt x="1" y="17"/>
                    <a:pt x="2" y="18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3" y="35"/>
                  </a:cubicBezTo>
                  <a:cubicBezTo>
                    <a:pt x="3" y="35"/>
                    <a:pt x="4" y="35"/>
                    <a:pt x="6" y="35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2" y="41"/>
                    <a:pt x="12" y="40"/>
                    <a:pt x="12" y="3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4"/>
                    <a:pt x="14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6" y="40"/>
                    <a:pt x="16" y="40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3"/>
                    <a:pt x="19" y="32"/>
                  </a:cubicBezTo>
                  <a:cubicBezTo>
                    <a:pt x="20" y="31"/>
                    <a:pt x="20" y="30"/>
                    <a:pt x="21" y="29"/>
                  </a:cubicBezTo>
                  <a:cubicBezTo>
                    <a:pt x="21" y="28"/>
                    <a:pt x="21" y="27"/>
                    <a:pt x="21" y="25"/>
                  </a:cubicBezTo>
                  <a:cubicBezTo>
                    <a:pt x="21" y="23"/>
                    <a:pt x="20" y="21"/>
                    <a:pt x="18" y="20"/>
                  </a:cubicBezTo>
                  <a:cubicBezTo>
                    <a:pt x="17" y="19"/>
                    <a:pt x="16" y="18"/>
                    <a:pt x="14" y="18"/>
                  </a:cubicBezTo>
                  <a:close/>
                  <a:moveTo>
                    <a:pt x="8" y="10"/>
                  </a:moveTo>
                  <a:cubicBezTo>
                    <a:pt x="9" y="10"/>
                    <a:pt x="10" y="10"/>
                    <a:pt x="11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lnTo>
                    <a:pt x="8" y="10"/>
                  </a:lnTo>
                  <a:close/>
                  <a:moveTo>
                    <a:pt x="11" y="3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3"/>
                    <a:pt x="13" y="2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2" y="30"/>
                    <a:pt x="1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9" name="Freeform 217"/>
            <p:cNvSpPr>
              <a:spLocks noEditPoints="1"/>
            </p:cNvSpPr>
            <p:nvPr/>
          </p:nvSpPr>
          <p:spPr bwMode="auto">
            <a:xfrm>
              <a:off x="642937" y="2406450"/>
              <a:ext cx="260747" cy="260747"/>
            </a:xfrm>
            <a:custGeom>
              <a:avLst/>
              <a:gdLst>
                <a:gd name="T0" fmla="*/ 95 w 101"/>
                <a:gd name="T1" fmla="*/ 46 h 101"/>
                <a:gd name="T2" fmla="*/ 88 w 101"/>
                <a:gd name="T3" fmla="*/ 45 h 101"/>
                <a:gd name="T4" fmla="*/ 86 w 101"/>
                <a:gd name="T5" fmla="*/ 38 h 101"/>
                <a:gd name="T6" fmla="*/ 92 w 101"/>
                <a:gd name="T7" fmla="*/ 34 h 101"/>
                <a:gd name="T8" fmla="*/ 94 w 101"/>
                <a:gd name="T9" fmla="*/ 24 h 101"/>
                <a:gd name="T10" fmla="*/ 89 w 101"/>
                <a:gd name="T11" fmla="*/ 18 h 101"/>
                <a:gd name="T12" fmla="*/ 79 w 101"/>
                <a:gd name="T13" fmla="*/ 16 h 101"/>
                <a:gd name="T14" fmla="*/ 73 w 101"/>
                <a:gd name="T15" fmla="*/ 20 h 101"/>
                <a:gd name="T16" fmla="*/ 67 w 101"/>
                <a:gd name="T17" fmla="*/ 17 h 101"/>
                <a:gd name="T18" fmla="*/ 68 w 101"/>
                <a:gd name="T19" fmla="*/ 9 h 101"/>
                <a:gd name="T20" fmla="*/ 62 w 101"/>
                <a:gd name="T21" fmla="*/ 1 h 101"/>
                <a:gd name="T22" fmla="*/ 55 w 101"/>
                <a:gd name="T23" fmla="*/ 0 h 101"/>
                <a:gd name="T24" fmla="*/ 47 w 101"/>
                <a:gd name="T25" fmla="*/ 6 h 101"/>
                <a:gd name="T26" fmla="*/ 46 w 101"/>
                <a:gd name="T27" fmla="*/ 13 h 101"/>
                <a:gd name="T28" fmla="*/ 38 w 101"/>
                <a:gd name="T29" fmla="*/ 15 h 101"/>
                <a:gd name="T30" fmla="*/ 34 w 101"/>
                <a:gd name="T31" fmla="*/ 9 h 101"/>
                <a:gd name="T32" fmla="*/ 25 w 101"/>
                <a:gd name="T33" fmla="*/ 8 h 101"/>
                <a:gd name="T34" fmla="*/ 18 w 101"/>
                <a:gd name="T35" fmla="*/ 12 h 101"/>
                <a:gd name="T36" fmla="*/ 17 w 101"/>
                <a:gd name="T37" fmla="*/ 22 h 101"/>
                <a:gd name="T38" fmla="*/ 20 w 101"/>
                <a:gd name="T39" fmla="*/ 27 h 101"/>
                <a:gd name="T40" fmla="*/ 16 w 101"/>
                <a:gd name="T41" fmla="*/ 34 h 101"/>
                <a:gd name="T42" fmla="*/ 10 w 101"/>
                <a:gd name="T43" fmla="*/ 33 h 101"/>
                <a:gd name="T44" fmla="*/ 2 w 101"/>
                <a:gd name="T45" fmla="*/ 39 h 101"/>
                <a:gd name="T46" fmla="*/ 1 w 101"/>
                <a:gd name="T47" fmla="*/ 47 h 101"/>
                <a:gd name="T48" fmla="*/ 7 w 101"/>
                <a:gd name="T49" fmla="*/ 55 h 101"/>
                <a:gd name="T50" fmla="*/ 13 w 101"/>
                <a:gd name="T51" fmla="*/ 55 h 101"/>
                <a:gd name="T52" fmla="*/ 14 w 101"/>
                <a:gd name="T53" fmla="*/ 63 h 101"/>
                <a:gd name="T54" fmla="*/ 10 w 101"/>
                <a:gd name="T55" fmla="*/ 67 h 101"/>
                <a:gd name="T56" fmla="*/ 8 w 101"/>
                <a:gd name="T57" fmla="*/ 77 h 101"/>
                <a:gd name="T58" fmla="*/ 13 w 101"/>
                <a:gd name="T59" fmla="*/ 83 h 101"/>
                <a:gd name="T60" fmla="*/ 23 w 101"/>
                <a:gd name="T61" fmla="*/ 84 h 101"/>
                <a:gd name="T62" fmla="*/ 27 w 101"/>
                <a:gd name="T63" fmla="*/ 81 h 101"/>
                <a:gd name="T64" fmla="*/ 34 w 101"/>
                <a:gd name="T65" fmla="*/ 85 h 101"/>
                <a:gd name="T66" fmla="*/ 34 w 101"/>
                <a:gd name="T67" fmla="*/ 91 h 101"/>
                <a:gd name="T68" fmla="*/ 39 w 101"/>
                <a:gd name="T69" fmla="*/ 99 h 101"/>
                <a:gd name="T70" fmla="*/ 47 w 101"/>
                <a:gd name="T71" fmla="*/ 100 h 101"/>
                <a:gd name="T72" fmla="*/ 55 w 101"/>
                <a:gd name="T73" fmla="*/ 94 h 101"/>
                <a:gd name="T74" fmla="*/ 56 w 101"/>
                <a:gd name="T75" fmla="*/ 88 h 101"/>
                <a:gd name="T76" fmla="*/ 64 w 101"/>
                <a:gd name="T77" fmla="*/ 86 h 101"/>
                <a:gd name="T78" fmla="*/ 67 w 101"/>
                <a:gd name="T79" fmla="*/ 91 h 101"/>
                <a:gd name="T80" fmla="*/ 77 w 101"/>
                <a:gd name="T81" fmla="*/ 93 h 101"/>
                <a:gd name="T82" fmla="*/ 84 w 101"/>
                <a:gd name="T83" fmla="*/ 88 h 101"/>
                <a:gd name="T84" fmla="*/ 85 w 101"/>
                <a:gd name="T85" fmla="*/ 78 h 101"/>
                <a:gd name="T86" fmla="*/ 81 w 101"/>
                <a:gd name="T87" fmla="*/ 73 h 101"/>
                <a:gd name="T88" fmla="*/ 85 w 101"/>
                <a:gd name="T89" fmla="*/ 67 h 101"/>
                <a:gd name="T90" fmla="*/ 92 w 101"/>
                <a:gd name="T91" fmla="*/ 68 h 101"/>
                <a:gd name="T92" fmla="*/ 100 w 101"/>
                <a:gd name="T93" fmla="*/ 62 h 101"/>
                <a:gd name="T94" fmla="*/ 101 w 101"/>
                <a:gd name="T95" fmla="*/ 54 h 101"/>
                <a:gd name="T96" fmla="*/ 95 w 101"/>
                <a:gd name="T97" fmla="*/ 46 h 101"/>
                <a:gd name="T98" fmla="*/ 61 w 101"/>
                <a:gd name="T99" fmla="*/ 66 h 101"/>
                <a:gd name="T100" fmla="*/ 35 w 101"/>
                <a:gd name="T101" fmla="*/ 62 h 101"/>
                <a:gd name="T102" fmla="*/ 39 w 101"/>
                <a:gd name="T103" fmla="*/ 35 h 101"/>
                <a:gd name="T104" fmla="*/ 65 w 101"/>
                <a:gd name="T105" fmla="*/ 40 h 101"/>
                <a:gd name="T106" fmla="*/ 61 w 101"/>
                <a:gd name="T107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01">
                  <a:moveTo>
                    <a:pt x="95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87" y="43"/>
                    <a:pt x="87" y="40"/>
                    <a:pt x="86" y="38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5" y="31"/>
                    <a:pt x="96" y="27"/>
                    <a:pt x="94" y="24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7" y="14"/>
                    <a:pt x="82" y="14"/>
                    <a:pt x="79" y="16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1" y="19"/>
                    <a:pt x="69" y="18"/>
                    <a:pt x="67" y="17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6"/>
                    <a:pt x="66" y="2"/>
                    <a:pt x="62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1" y="0"/>
                    <a:pt x="47" y="2"/>
                    <a:pt x="47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3" y="13"/>
                    <a:pt x="41" y="14"/>
                    <a:pt x="38" y="1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28" y="5"/>
                    <a:pt x="25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5"/>
                    <a:pt x="14" y="19"/>
                    <a:pt x="17" y="22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9"/>
                    <a:pt x="17" y="32"/>
                    <a:pt x="16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2"/>
                    <a:pt x="3" y="35"/>
                    <a:pt x="2" y="3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50"/>
                    <a:pt x="3" y="54"/>
                    <a:pt x="7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8"/>
                    <a:pt x="14" y="61"/>
                    <a:pt x="14" y="63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7" y="69"/>
                    <a:pt x="6" y="73"/>
                    <a:pt x="8" y="77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6"/>
                    <a:pt x="20" y="87"/>
                    <a:pt x="23" y="8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30" y="83"/>
                    <a:pt x="32" y="84"/>
                    <a:pt x="34" y="85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95"/>
                    <a:pt x="36" y="98"/>
                    <a:pt x="39" y="99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101"/>
                    <a:pt x="55" y="98"/>
                    <a:pt x="55" y="9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9" y="88"/>
                    <a:pt x="61" y="87"/>
                    <a:pt x="64" y="86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70" y="94"/>
                    <a:pt x="74" y="95"/>
                    <a:pt x="77" y="93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7" y="86"/>
                    <a:pt x="87" y="82"/>
                    <a:pt x="85" y="7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1"/>
                    <a:pt x="84" y="69"/>
                    <a:pt x="85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5" y="68"/>
                    <a:pt x="99" y="66"/>
                    <a:pt x="100" y="6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0"/>
                    <a:pt x="99" y="47"/>
                    <a:pt x="95" y="46"/>
                  </a:cubicBezTo>
                  <a:close/>
                  <a:moveTo>
                    <a:pt x="61" y="66"/>
                  </a:moveTo>
                  <a:cubicBezTo>
                    <a:pt x="53" y="72"/>
                    <a:pt x="41" y="70"/>
                    <a:pt x="35" y="62"/>
                  </a:cubicBezTo>
                  <a:cubicBezTo>
                    <a:pt x="29" y="53"/>
                    <a:pt x="31" y="42"/>
                    <a:pt x="39" y="35"/>
                  </a:cubicBezTo>
                  <a:cubicBezTo>
                    <a:pt x="47" y="29"/>
                    <a:pt x="59" y="31"/>
                    <a:pt x="65" y="40"/>
                  </a:cubicBezTo>
                  <a:cubicBezTo>
                    <a:pt x="72" y="48"/>
                    <a:pt x="70" y="60"/>
                    <a:pt x="61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0" name="Freeform 218"/>
            <p:cNvSpPr>
              <a:spLocks noEditPoints="1"/>
            </p:cNvSpPr>
            <p:nvPr/>
          </p:nvSpPr>
          <p:spPr bwMode="auto">
            <a:xfrm>
              <a:off x="589359" y="2718393"/>
              <a:ext cx="92869" cy="90488"/>
            </a:xfrm>
            <a:custGeom>
              <a:avLst/>
              <a:gdLst>
                <a:gd name="T0" fmla="*/ 35 w 36"/>
                <a:gd name="T1" fmla="*/ 12 h 35"/>
                <a:gd name="T2" fmla="*/ 32 w 36"/>
                <a:gd name="T3" fmla="*/ 10 h 35"/>
                <a:gd name="T4" fmla="*/ 29 w 36"/>
                <a:gd name="T5" fmla="*/ 11 h 35"/>
                <a:gd name="T6" fmla="*/ 28 w 36"/>
                <a:gd name="T7" fmla="*/ 9 h 35"/>
                <a:gd name="T8" fmla="*/ 29 w 36"/>
                <a:gd name="T9" fmla="*/ 7 h 35"/>
                <a:gd name="T10" fmla="*/ 28 w 36"/>
                <a:gd name="T11" fmla="*/ 3 h 35"/>
                <a:gd name="T12" fmla="*/ 26 w 36"/>
                <a:gd name="T13" fmla="*/ 2 h 35"/>
                <a:gd name="T14" fmla="*/ 22 w 36"/>
                <a:gd name="T15" fmla="*/ 3 h 35"/>
                <a:gd name="T16" fmla="*/ 21 w 36"/>
                <a:gd name="T17" fmla="*/ 5 h 35"/>
                <a:gd name="T18" fmla="*/ 19 w 36"/>
                <a:gd name="T19" fmla="*/ 4 h 35"/>
                <a:gd name="T20" fmla="*/ 18 w 36"/>
                <a:gd name="T21" fmla="*/ 2 h 35"/>
                <a:gd name="T22" fmla="*/ 15 w 36"/>
                <a:gd name="T23" fmla="*/ 0 h 35"/>
                <a:gd name="T24" fmla="*/ 12 w 36"/>
                <a:gd name="T25" fmla="*/ 1 h 35"/>
                <a:gd name="T26" fmla="*/ 11 w 36"/>
                <a:gd name="T27" fmla="*/ 4 h 35"/>
                <a:gd name="T28" fmla="*/ 11 w 36"/>
                <a:gd name="T29" fmla="*/ 6 h 35"/>
                <a:gd name="T30" fmla="*/ 9 w 36"/>
                <a:gd name="T31" fmla="*/ 8 h 35"/>
                <a:gd name="T32" fmla="*/ 7 w 36"/>
                <a:gd name="T33" fmla="*/ 6 h 35"/>
                <a:gd name="T34" fmla="*/ 4 w 36"/>
                <a:gd name="T35" fmla="*/ 7 h 35"/>
                <a:gd name="T36" fmla="*/ 2 w 36"/>
                <a:gd name="T37" fmla="*/ 10 h 35"/>
                <a:gd name="T38" fmla="*/ 3 w 36"/>
                <a:gd name="T39" fmla="*/ 13 h 35"/>
                <a:gd name="T40" fmla="*/ 5 w 36"/>
                <a:gd name="T41" fmla="*/ 14 h 35"/>
                <a:gd name="T42" fmla="*/ 4 w 36"/>
                <a:gd name="T43" fmla="*/ 17 h 35"/>
                <a:gd name="T44" fmla="*/ 2 w 36"/>
                <a:gd name="T45" fmla="*/ 17 h 35"/>
                <a:gd name="T46" fmla="*/ 1 w 36"/>
                <a:gd name="T47" fmla="*/ 20 h 35"/>
                <a:gd name="T48" fmla="*/ 1 w 36"/>
                <a:gd name="T49" fmla="*/ 23 h 35"/>
                <a:gd name="T50" fmla="*/ 4 w 36"/>
                <a:gd name="T51" fmla="*/ 25 h 35"/>
                <a:gd name="T52" fmla="*/ 6 w 36"/>
                <a:gd name="T53" fmla="*/ 24 h 35"/>
                <a:gd name="T54" fmla="*/ 8 w 36"/>
                <a:gd name="T55" fmla="*/ 27 h 35"/>
                <a:gd name="T56" fmla="*/ 7 w 36"/>
                <a:gd name="T57" fmla="*/ 28 h 35"/>
                <a:gd name="T58" fmla="*/ 8 w 36"/>
                <a:gd name="T59" fmla="*/ 32 h 35"/>
                <a:gd name="T60" fmla="*/ 10 w 36"/>
                <a:gd name="T61" fmla="*/ 33 h 35"/>
                <a:gd name="T62" fmla="*/ 14 w 36"/>
                <a:gd name="T63" fmla="*/ 32 h 35"/>
                <a:gd name="T64" fmla="*/ 15 w 36"/>
                <a:gd name="T65" fmla="*/ 30 h 35"/>
                <a:gd name="T66" fmla="*/ 17 w 36"/>
                <a:gd name="T67" fmla="*/ 31 h 35"/>
                <a:gd name="T68" fmla="*/ 18 w 36"/>
                <a:gd name="T69" fmla="*/ 33 h 35"/>
                <a:gd name="T70" fmla="*/ 21 w 36"/>
                <a:gd name="T71" fmla="*/ 35 h 35"/>
                <a:gd name="T72" fmla="*/ 24 w 36"/>
                <a:gd name="T73" fmla="*/ 34 h 35"/>
                <a:gd name="T74" fmla="*/ 25 w 36"/>
                <a:gd name="T75" fmla="*/ 31 h 35"/>
                <a:gd name="T76" fmla="*/ 25 w 36"/>
                <a:gd name="T77" fmla="*/ 29 h 35"/>
                <a:gd name="T78" fmla="*/ 27 w 36"/>
                <a:gd name="T79" fmla="*/ 27 h 35"/>
                <a:gd name="T80" fmla="*/ 29 w 36"/>
                <a:gd name="T81" fmla="*/ 29 h 35"/>
                <a:gd name="T82" fmla="*/ 32 w 36"/>
                <a:gd name="T83" fmla="*/ 28 h 35"/>
                <a:gd name="T84" fmla="*/ 34 w 36"/>
                <a:gd name="T85" fmla="*/ 25 h 35"/>
                <a:gd name="T86" fmla="*/ 33 w 36"/>
                <a:gd name="T87" fmla="*/ 22 h 35"/>
                <a:gd name="T88" fmla="*/ 31 w 36"/>
                <a:gd name="T89" fmla="*/ 21 h 35"/>
                <a:gd name="T90" fmla="*/ 31 w 36"/>
                <a:gd name="T91" fmla="*/ 18 h 35"/>
                <a:gd name="T92" fmla="*/ 34 w 36"/>
                <a:gd name="T93" fmla="*/ 18 h 35"/>
                <a:gd name="T94" fmla="*/ 35 w 36"/>
                <a:gd name="T95" fmla="*/ 15 h 35"/>
                <a:gd name="T96" fmla="*/ 35 w 36"/>
                <a:gd name="T97" fmla="*/ 12 h 35"/>
                <a:gd name="T98" fmla="*/ 19 w 36"/>
                <a:gd name="T99" fmla="*/ 24 h 35"/>
                <a:gd name="T100" fmla="*/ 11 w 36"/>
                <a:gd name="T101" fmla="*/ 19 h 35"/>
                <a:gd name="T102" fmla="*/ 16 w 36"/>
                <a:gd name="T103" fmla="*/ 11 h 35"/>
                <a:gd name="T104" fmla="*/ 24 w 36"/>
                <a:gd name="T105" fmla="*/ 16 h 35"/>
                <a:gd name="T106" fmla="*/ 19 w 36"/>
                <a:gd name="T10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5">
                  <a:moveTo>
                    <a:pt x="35" y="12"/>
                  </a:moveTo>
                  <a:cubicBezTo>
                    <a:pt x="34" y="11"/>
                    <a:pt x="33" y="10"/>
                    <a:pt x="32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8" y="9"/>
                    <a:pt x="28" y="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5"/>
                    <a:pt x="29" y="4"/>
                    <a:pt x="28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3" y="1"/>
                    <a:pt x="22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4" y="6"/>
                    <a:pt x="4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6"/>
                    <a:pt x="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4"/>
                    <a:pt x="20" y="35"/>
                    <a:pt x="21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8"/>
                    <a:pt x="26" y="28"/>
                    <a:pt x="27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2" y="29"/>
                    <a:pt x="32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3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7"/>
                    <a:pt x="36" y="16"/>
                    <a:pt x="35" y="15"/>
                  </a:cubicBezTo>
                  <a:lnTo>
                    <a:pt x="35" y="12"/>
                  </a:lnTo>
                  <a:close/>
                  <a:moveTo>
                    <a:pt x="19" y="24"/>
                  </a:moveTo>
                  <a:cubicBezTo>
                    <a:pt x="16" y="25"/>
                    <a:pt x="12" y="23"/>
                    <a:pt x="11" y="19"/>
                  </a:cubicBezTo>
                  <a:cubicBezTo>
                    <a:pt x="10" y="16"/>
                    <a:pt x="13" y="12"/>
                    <a:pt x="16" y="11"/>
                  </a:cubicBezTo>
                  <a:cubicBezTo>
                    <a:pt x="20" y="10"/>
                    <a:pt x="23" y="12"/>
                    <a:pt x="24" y="16"/>
                  </a:cubicBezTo>
                  <a:cubicBezTo>
                    <a:pt x="25" y="19"/>
                    <a:pt x="23" y="23"/>
                    <a:pt x="19" y="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1" name="Freeform 219"/>
            <p:cNvSpPr>
              <a:spLocks noEditPoints="1"/>
            </p:cNvSpPr>
            <p:nvPr/>
          </p:nvSpPr>
          <p:spPr bwMode="auto">
            <a:xfrm>
              <a:off x="638175" y="230881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7 h 39"/>
                <a:gd name="T10" fmla="*/ 31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5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19 w 39"/>
                <a:gd name="T69" fmla="*/ 36 h 39"/>
                <a:gd name="T70" fmla="*/ 23 w 39"/>
                <a:gd name="T71" fmla="*/ 38 h 39"/>
                <a:gd name="T72" fmla="*/ 26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0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4"/>
                    <a:pt x="31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4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8"/>
                    <a:pt x="21" y="39"/>
                    <a:pt x="23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3" y="32"/>
                    <a:pt x="34" y="32"/>
                    <a:pt x="35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2" name="Freeform 220"/>
            <p:cNvSpPr>
              <a:spLocks noEditPoints="1"/>
            </p:cNvSpPr>
            <p:nvPr/>
          </p:nvSpPr>
          <p:spPr bwMode="auto">
            <a:xfrm>
              <a:off x="1909762" y="2164753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6 h 39"/>
                <a:gd name="T18" fmla="*/ 20 w 39"/>
                <a:gd name="T19" fmla="*/ 5 h 39"/>
                <a:gd name="T20" fmla="*/ 20 w 39"/>
                <a:gd name="T21" fmla="*/ 3 h 39"/>
                <a:gd name="T22" fmla="*/ 16 w 39"/>
                <a:gd name="T23" fmla="*/ 1 h 39"/>
                <a:gd name="T24" fmla="*/ 13 w 39"/>
                <a:gd name="T25" fmla="*/ 1 h 39"/>
                <a:gd name="T26" fmla="*/ 11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7 w 39"/>
                <a:gd name="T33" fmla="*/ 8 h 39"/>
                <a:gd name="T34" fmla="*/ 4 w 39"/>
                <a:gd name="T35" fmla="*/ 9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2 w 39"/>
                <a:gd name="T45" fmla="*/ 20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7 w 39"/>
                <a:gd name="T57" fmla="*/ 32 h 39"/>
                <a:gd name="T58" fmla="*/ 8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19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29 w 39"/>
                <a:gd name="T79" fmla="*/ 31 h 39"/>
                <a:gd name="T80" fmla="*/ 32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2 w 39"/>
                <a:gd name="T101" fmla="*/ 22 h 39"/>
                <a:gd name="T102" fmla="*/ 17 w 39"/>
                <a:gd name="T103" fmla="*/ 13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1"/>
                    <a:pt x="30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5" y="2"/>
                    <a:pt x="24" y="3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8" y="0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1" y="3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5" y="7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5"/>
                    <a:pt x="8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8"/>
                    <a:pt x="21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29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7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3" y="26"/>
                    <a:pt x="12" y="22"/>
                  </a:cubicBezTo>
                  <a:cubicBezTo>
                    <a:pt x="11" y="18"/>
                    <a:pt x="14" y="14"/>
                    <a:pt x="17" y="13"/>
                  </a:cubicBezTo>
                  <a:cubicBezTo>
                    <a:pt x="21" y="12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3" name="Freeform 221"/>
            <p:cNvSpPr>
              <a:spLocks noEditPoints="1"/>
            </p:cNvSpPr>
            <p:nvPr/>
          </p:nvSpPr>
          <p:spPr bwMode="auto">
            <a:xfrm>
              <a:off x="2357437" y="190757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5 w 39"/>
                <a:gd name="T3" fmla="*/ 11 h 39"/>
                <a:gd name="T4" fmla="*/ 32 w 39"/>
                <a:gd name="T5" fmla="*/ 12 h 39"/>
                <a:gd name="T6" fmla="*/ 31 w 39"/>
                <a:gd name="T7" fmla="*/ 10 h 39"/>
                <a:gd name="T8" fmla="*/ 32 w 39"/>
                <a:gd name="T9" fmla="*/ 7 h 39"/>
                <a:gd name="T10" fmla="*/ 31 w 39"/>
                <a:gd name="T11" fmla="*/ 4 h 39"/>
                <a:gd name="T12" fmla="*/ 28 w 39"/>
                <a:gd name="T13" fmla="*/ 2 h 39"/>
                <a:gd name="T14" fmla="*/ 25 w 39"/>
                <a:gd name="T15" fmla="*/ 3 h 39"/>
                <a:gd name="T16" fmla="*/ 23 w 39"/>
                <a:gd name="T17" fmla="*/ 5 h 39"/>
                <a:gd name="T18" fmla="*/ 21 w 39"/>
                <a:gd name="T19" fmla="*/ 5 h 39"/>
                <a:gd name="T20" fmla="*/ 20 w 39"/>
                <a:gd name="T21" fmla="*/ 2 h 39"/>
                <a:gd name="T22" fmla="*/ 17 w 39"/>
                <a:gd name="T23" fmla="*/ 0 h 39"/>
                <a:gd name="T24" fmla="*/ 14 w 39"/>
                <a:gd name="T25" fmla="*/ 1 h 39"/>
                <a:gd name="T26" fmla="*/ 12 w 39"/>
                <a:gd name="T27" fmla="*/ 4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19 h 39"/>
                <a:gd name="T46" fmla="*/ 1 w 39"/>
                <a:gd name="T47" fmla="*/ 23 h 39"/>
                <a:gd name="T48" fmla="*/ 1 w 39"/>
                <a:gd name="T49" fmla="*/ 26 h 39"/>
                <a:gd name="T50" fmla="*/ 5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5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0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4 w 39"/>
                <a:gd name="T89" fmla="*/ 23 h 39"/>
                <a:gd name="T90" fmla="*/ 34 w 39"/>
                <a:gd name="T91" fmla="*/ 20 h 39"/>
                <a:gd name="T92" fmla="*/ 37 w 39"/>
                <a:gd name="T93" fmla="*/ 20 h 39"/>
                <a:gd name="T94" fmla="*/ 39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8 w 39"/>
                <a:gd name="T103" fmla="*/ 12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8" y="12"/>
                    <a:pt x="36" y="11"/>
                    <a:pt x="35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1" y="11"/>
                    <a:pt x="31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5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1" y="3"/>
                    <a:pt x="12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5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5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7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2"/>
                    <a:pt x="36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5"/>
                    <a:pt x="36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19"/>
                    <a:pt x="39" y="18"/>
                    <a:pt x="39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4" y="13"/>
                    <a:pt x="18" y="12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4" name="Freeform 222"/>
            <p:cNvSpPr>
              <a:spLocks noEditPoints="1"/>
            </p:cNvSpPr>
            <p:nvPr/>
          </p:nvSpPr>
          <p:spPr bwMode="auto">
            <a:xfrm>
              <a:off x="3549253" y="2605285"/>
              <a:ext cx="100013" cy="97631"/>
            </a:xfrm>
            <a:custGeom>
              <a:avLst/>
              <a:gdLst>
                <a:gd name="T0" fmla="*/ 37 w 39"/>
                <a:gd name="T1" fmla="*/ 13 h 38"/>
                <a:gd name="T2" fmla="*/ 34 w 39"/>
                <a:gd name="T3" fmla="*/ 11 h 38"/>
                <a:gd name="T4" fmla="*/ 31 w 39"/>
                <a:gd name="T5" fmla="*/ 12 h 38"/>
                <a:gd name="T6" fmla="*/ 30 w 39"/>
                <a:gd name="T7" fmla="*/ 9 h 38"/>
                <a:gd name="T8" fmla="*/ 31 w 39"/>
                <a:gd name="T9" fmla="*/ 7 h 38"/>
                <a:gd name="T10" fmla="*/ 30 w 39"/>
                <a:gd name="T11" fmla="*/ 3 h 38"/>
                <a:gd name="T12" fmla="*/ 28 w 39"/>
                <a:gd name="T13" fmla="*/ 2 h 38"/>
                <a:gd name="T14" fmla="*/ 24 w 39"/>
                <a:gd name="T15" fmla="*/ 3 h 38"/>
                <a:gd name="T16" fmla="*/ 23 w 39"/>
                <a:gd name="T17" fmla="*/ 5 h 38"/>
                <a:gd name="T18" fmla="*/ 20 w 39"/>
                <a:gd name="T19" fmla="*/ 4 h 38"/>
                <a:gd name="T20" fmla="*/ 19 w 39"/>
                <a:gd name="T21" fmla="*/ 2 h 38"/>
                <a:gd name="T22" fmla="*/ 16 w 39"/>
                <a:gd name="T23" fmla="*/ 0 h 38"/>
                <a:gd name="T24" fmla="*/ 13 w 39"/>
                <a:gd name="T25" fmla="*/ 1 h 38"/>
                <a:gd name="T26" fmla="*/ 11 w 39"/>
                <a:gd name="T27" fmla="*/ 4 h 38"/>
                <a:gd name="T28" fmla="*/ 11 w 39"/>
                <a:gd name="T29" fmla="*/ 6 h 38"/>
                <a:gd name="T30" fmla="*/ 9 w 39"/>
                <a:gd name="T31" fmla="*/ 8 h 38"/>
                <a:gd name="T32" fmla="*/ 7 w 39"/>
                <a:gd name="T33" fmla="*/ 7 h 38"/>
                <a:gd name="T34" fmla="*/ 3 w 39"/>
                <a:gd name="T35" fmla="*/ 8 h 38"/>
                <a:gd name="T36" fmla="*/ 2 w 39"/>
                <a:gd name="T37" fmla="*/ 10 h 38"/>
                <a:gd name="T38" fmla="*/ 3 w 39"/>
                <a:gd name="T39" fmla="*/ 14 h 38"/>
                <a:gd name="T40" fmla="*/ 5 w 39"/>
                <a:gd name="T41" fmla="*/ 15 h 38"/>
                <a:gd name="T42" fmla="*/ 4 w 39"/>
                <a:gd name="T43" fmla="*/ 18 h 38"/>
                <a:gd name="T44" fmla="*/ 2 w 39"/>
                <a:gd name="T45" fmla="*/ 19 h 38"/>
                <a:gd name="T46" fmla="*/ 0 w 39"/>
                <a:gd name="T47" fmla="*/ 22 h 38"/>
                <a:gd name="T48" fmla="*/ 1 w 39"/>
                <a:gd name="T49" fmla="*/ 25 h 38"/>
                <a:gd name="T50" fmla="*/ 4 w 39"/>
                <a:gd name="T51" fmla="*/ 27 h 38"/>
                <a:gd name="T52" fmla="*/ 6 w 39"/>
                <a:gd name="T53" fmla="*/ 27 h 38"/>
                <a:gd name="T54" fmla="*/ 8 w 39"/>
                <a:gd name="T55" fmla="*/ 29 h 38"/>
                <a:gd name="T56" fmla="*/ 7 w 39"/>
                <a:gd name="T57" fmla="*/ 31 h 38"/>
                <a:gd name="T58" fmla="*/ 8 w 39"/>
                <a:gd name="T59" fmla="*/ 35 h 38"/>
                <a:gd name="T60" fmla="*/ 10 w 39"/>
                <a:gd name="T61" fmla="*/ 36 h 38"/>
                <a:gd name="T62" fmla="*/ 14 w 39"/>
                <a:gd name="T63" fmla="*/ 35 h 38"/>
                <a:gd name="T64" fmla="*/ 15 w 39"/>
                <a:gd name="T65" fmla="*/ 33 h 38"/>
                <a:gd name="T66" fmla="*/ 18 w 39"/>
                <a:gd name="T67" fmla="*/ 34 h 38"/>
                <a:gd name="T68" fmla="*/ 19 w 39"/>
                <a:gd name="T69" fmla="*/ 36 h 38"/>
                <a:gd name="T70" fmla="*/ 22 w 39"/>
                <a:gd name="T71" fmla="*/ 38 h 38"/>
                <a:gd name="T72" fmla="*/ 25 w 39"/>
                <a:gd name="T73" fmla="*/ 37 h 38"/>
                <a:gd name="T74" fmla="*/ 27 w 39"/>
                <a:gd name="T75" fmla="*/ 34 h 38"/>
                <a:gd name="T76" fmla="*/ 27 w 39"/>
                <a:gd name="T77" fmla="*/ 32 h 38"/>
                <a:gd name="T78" fmla="*/ 29 w 39"/>
                <a:gd name="T79" fmla="*/ 30 h 38"/>
                <a:gd name="T80" fmla="*/ 31 w 39"/>
                <a:gd name="T81" fmla="*/ 31 h 38"/>
                <a:gd name="T82" fmla="*/ 35 w 39"/>
                <a:gd name="T83" fmla="*/ 30 h 38"/>
                <a:gd name="T84" fmla="*/ 36 w 39"/>
                <a:gd name="T85" fmla="*/ 28 h 38"/>
                <a:gd name="T86" fmla="*/ 35 w 39"/>
                <a:gd name="T87" fmla="*/ 24 h 38"/>
                <a:gd name="T88" fmla="*/ 33 w 39"/>
                <a:gd name="T89" fmla="*/ 22 h 38"/>
                <a:gd name="T90" fmla="*/ 33 w 39"/>
                <a:gd name="T91" fmla="*/ 20 h 38"/>
                <a:gd name="T92" fmla="*/ 36 w 39"/>
                <a:gd name="T93" fmla="*/ 19 h 38"/>
                <a:gd name="T94" fmla="*/ 38 w 39"/>
                <a:gd name="T95" fmla="*/ 16 h 38"/>
                <a:gd name="T96" fmla="*/ 37 w 39"/>
                <a:gd name="T97" fmla="*/ 13 h 38"/>
                <a:gd name="T98" fmla="*/ 20 w 39"/>
                <a:gd name="T99" fmla="*/ 26 h 38"/>
                <a:gd name="T100" fmla="*/ 12 w 39"/>
                <a:gd name="T101" fmla="*/ 21 h 38"/>
                <a:gd name="T102" fmla="*/ 17 w 39"/>
                <a:gd name="T103" fmla="*/ 12 h 38"/>
                <a:gd name="T104" fmla="*/ 26 w 39"/>
                <a:gd name="T105" fmla="*/ 17 h 38"/>
                <a:gd name="T106" fmla="*/ 20 w 39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8">
                  <a:moveTo>
                    <a:pt x="37" y="13"/>
                  </a:moveTo>
                  <a:cubicBezTo>
                    <a:pt x="37" y="11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1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6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2"/>
                    <a:pt x="1" y="13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4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2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2"/>
                    <a:pt x="6" y="34"/>
                    <a:pt x="8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7"/>
                    <a:pt x="13" y="37"/>
                    <a:pt x="14" y="3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5"/>
                    <a:pt x="35" y="2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7" y="13"/>
                  </a:lnTo>
                  <a:close/>
                  <a:moveTo>
                    <a:pt x="20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3"/>
                    <a:pt x="26" y="17"/>
                  </a:cubicBezTo>
                  <a:cubicBezTo>
                    <a:pt x="27" y="21"/>
                    <a:pt x="24" y="25"/>
                    <a:pt x="20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5" name="Freeform 223"/>
            <p:cNvSpPr>
              <a:spLocks noEditPoints="1"/>
            </p:cNvSpPr>
            <p:nvPr/>
          </p:nvSpPr>
          <p:spPr bwMode="auto">
            <a:xfrm>
              <a:off x="3159919" y="2324296"/>
              <a:ext cx="10120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6 w 39"/>
                <a:gd name="T53" fmla="*/ 27 h 39"/>
                <a:gd name="T54" fmla="*/ 8 w 39"/>
                <a:gd name="T55" fmla="*/ 30 h 39"/>
                <a:gd name="T56" fmla="*/ 7 w 39"/>
                <a:gd name="T57" fmla="*/ 32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7 h 39"/>
                <a:gd name="T70" fmla="*/ 22 w 39"/>
                <a:gd name="T71" fmla="*/ 39 h 39"/>
                <a:gd name="T72" fmla="*/ 25 w 39"/>
                <a:gd name="T73" fmla="*/ 38 h 39"/>
                <a:gd name="T74" fmla="*/ 27 w 39"/>
                <a:gd name="T75" fmla="*/ 35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20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3" y="28"/>
                    <a:pt x="4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21" y="39"/>
                    <a:pt x="22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2"/>
                    <a:pt x="34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6" name="Freeform 224"/>
            <p:cNvSpPr>
              <a:spLocks noEditPoints="1"/>
            </p:cNvSpPr>
            <p:nvPr/>
          </p:nvSpPr>
          <p:spPr bwMode="auto">
            <a:xfrm>
              <a:off x="3221832" y="1845666"/>
              <a:ext cx="72628" cy="69056"/>
            </a:xfrm>
            <a:custGeom>
              <a:avLst/>
              <a:gdLst>
                <a:gd name="T0" fmla="*/ 27 w 28"/>
                <a:gd name="T1" fmla="*/ 9 h 27"/>
                <a:gd name="T2" fmla="*/ 25 w 28"/>
                <a:gd name="T3" fmla="*/ 8 h 27"/>
                <a:gd name="T4" fmla="*/ 23 w 28"/>
                <a:gd name="T5" fmla="*/ 9 h 27"/>
                <a:gd name="T6" fmla="*/ 21 w 28"/>
                <a:gd name="T7" fmla="*/ 7 h 27"/>
                <a:gd name="T8" fmla="*/ 23 w 28"/>
                <a:gd name="T9" fmla="*/ 5 h 27"/>
                <a:gd name="T10" fmla="*/ 22 w 28"/>
                <a:gd name="T11" fmla="*/ 3 h 27"/>
                <a:gd name="T12" fmla="*/ 20 w 28"/>
                <a:gd name="T13" fmla="*/ 2 h 27"/>
                <a:gd name="T14" fmla="*/ 17 w 28"/>
                <a:gd name="T15" fmla="*/ 2 h 27"/>
                <a:gd name="T16" fmla="*/ 16 w 28"/>
                <a:gd name="T17" fmla="*/ 4 h 27"/>
                <a:gd name="T18" fmla="*/ 14 w 28"/>
                <a:gd name="T19" fmla="*/ 4 h 27"/>
                <a:gd name="T20" fmla="*/ 14 w 28"/>
                <a:gd name="T21" fmla="*/ 2 h 27"/>
                <a:gd name="T22" fmla="*/ 12 w 28"/>
                <a:gd name="T23" fmla="*/ 0 h 27"/>
                <a:gd name="T24" fmla="*/ 10 w 28"/>
                <a:gd name="T25" fmla="*/ 1 h 27"/>
                <a:gd name="T26" fmla="*/ 8 w 28"/>
                <a:gd name="T27" fmla="*/ 3 h 27"/>
                <a:gd name="T28" fmla="*/ 9 w 28"/>
                <a:gd name="T29" fmla="*/ 5 h 27"/>
                <a:gd name="T30" fmla="*/ 7 w 28"/>
                <a:gd name="T31" fmla="*/ 6 h 27"/>
                <a:gd name="T32" fmla="*/ 6 w 28"/>
                <a:gd name="T33" fmla="*/ 5 h 27"/>
                <a:gd name="T34" fmla="*/ 3 w 28"/>
                <a:gd name="T35" fmla="*/ 6 h 27"/>
                <a:gd name="T36" fmla="*/ 2 w 28"/>
                <a:gd name="T37" fmla="*/ 8 h 27"/>
                <a:gd name="T38" fmla="*/ 2 w 28"/>
                <a:gd name="T39" fmla="*/ 10 h 27"/>
                <a:gd name="T40" fmla="*/ 4 w 28"/>
                <a:gd name="T41" fmla="*/ 11 h 27"/>
                <a:gd name="T42" fmla="*/ 4 w 28"/>
                <a:gd name="T43" fmla="*/ 13 h 27"/>
                <a:gd name="T44" fmla="*/ 2 w 28"/>
                <a:gd name="T45" fmla="*/ 14 h 27"/>
                <a:gd name="T46" fmla="*/ 1 w 28"/>
                <a:gd name="T47" fmla="*/ 16 h 27"/>
                <a:gd name="T48" fmla="*/ 1 w 28"/>
                <a:gd name="T49" fmla="*/ 18 h 27"/>
                <a:gd name="T50" fmla="*/ 3 w 28"/>
                <a:gd name="T51" fmla="*/ 19 h 27"/>
                <a:gd name="T52" fmla="*/ 5 w 28"/>
                <a:gd name="T53" fmla="*/ 19 h 27"/>
                <a:gd name="T54" fmla="*/ 6 w 28"/>
                <a:gd name="T55" fmla="*/ 21 h 27"/>
                <a:gd name="T56" fmla="*/ 5 w 28"/>
                <a:gd name="T57" fmla="*/ 22 h 27"/>
                <a:gd name="T58" fmla="*/ 6 w 28"/>
                <a:gd name="T59" fmla="*/ 25 h 27"/>
                <a:gd name="T60" fmla="*/ 8 w 28"/>
                <a:gd name="T61" fmla="*/ 26 h 27"/>
                <a:gd name="T62" fmla="*/ 11 w 28"/>
                <a:gd name="T63" fmla="*/ 25 h 27"/>
                <a:gd name="T64" fmla="*/ 11 w 28"/>
                <a:gd name="T65" fmla="*/ 24 h 27"/>
                <a:gd name="T66" fmla="*/ 13 w 28"/>
                <a:gd name="T67" fmla="*/ 24 h 27"/>
                <a:gd name="T68" fmla="*/ 14 w 28"/>
                <a:gd name="T69" fmla="*/ 26 h 27"/>
                <a:gd name="T70" fmla="*/ 16 w 28"/>
                <a:gd name="T71" fmla="*/ 27 h 27"/>
                <a:gd name="T72" fmla="*/ 18 w 28"/>
                <a:gd name="T73" fmla="*/ 27 h 27"/>
                <a:gd name="T74" fmla="*/ 20 w 28"/>
                <a:gd name="T75" fmla="*/ 24 h 27"/>
                <a:gd name="T76" fmla="*/ 19 w 28"/>
                <a:gd name="T77" fmla="*/ 22 h 27"/>
                <a:gd name="T78" fmla="*/ 21 w 28"/>
                <a:gd name="T79" fmla="*/ 21 h 27"/>
                <a:gd name="T80" fmla="*/ 22 w 28"/>
                <a:gd name="T81" fmla="*/ 22 h 27"/>
                <a:gd name="T82" fmla="*/ 25 w 28"/>
                <a:gd name="T83" fmla="*/ 22 h 27"/>
                <a:gd name="T84" fmla="*/ 26 w 28"/>
                <a:gd name="T85" fmla="*/ 20 h 27"/>
                <a:gd name="T86" fmla="*/ 25 w 28"/>
                <a:gd name="T87" fmla="*/ 17 h 27"/>
                <a:gd name="T88" fmla="*/ 24 w 28"/>
                <a:gd name="T89" fmla="*/ 16 h 27"/>
                <a:gd name="T90" fmla="*/ 24 w 28"/>
                <a:gd name="T91" fmla="*/ 14 h 27"/>
                <a:gd name="T92" fmla="*/ 26 w 28"/>
                <a:gd name="T93" fmla="*/ 14 h 27"/>
                <a:gd name="T94" fmla="*/ 27 w 28"/>
                <a:gd name="T95" fmla="*/ 11 h 27"/>
                <a:gd name="T96" fmla="*/ 27 w 28"/>
                <a:gd name="T97" fmla="*/ 9 h 27"/>
                <a:gd name="T98" fmla="*/ 15 w 28"/>
                <a:gd name="T99" fmla="*/ 19 h 27"/>
                <a:gd name="T100" fmla="*/ 9 w 28"/>
                <a:gd name="T101" fmla="*/ 15 h 27"/>
                <a:gd name="T102" fmla="*/ 13 w 28"/>
                <a:gd name="T103" fmla="*/ 9 h 27"/>
                <a:gd name="T104" fmla="*/ 19 w 28"/>
                <a:gd name="T105" fmla="*/ 13 h 27"/>
                <a:gd name="T106" fmla="*/ 15 w 28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7">
                  <a:moveTo>
                    <a:pt x="27" y="9"/>
                  </a:moveTo>
                  <a:cubicBezTo>
                    <a:pt x="27" y="8"/>
                    <a:pt x="26" y="8"/>
                    <a:pt x="25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2"/>
                    <a:pt x="8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0" y="25"/>
                    <a:pt x="20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6" y="18"/>
                    <a:pt x="25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8" y="13"/>
                    <a:pt x="27" y="11"/>
                  </a:cubicBezTo>
                  <a:lnTo>
                    <a:pt x="27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9" y="15"/>
                  </a:cubicBezTo>
                  <a:cubicBezTo>
                    <a:pt x="8" y="12"/>
                    <a:pt x="10" y="9"/>
                    <a:pt x="13" y="9"/>
                  </a:cubicBezTo>
                  <a:cubicBezTo>
                    <a:pt x="15" y="8"/>
                    <a:pt x="18" y="10"/>
                    <a:pt x="19" y="13"/>
                  </a:cubicBezTo>
                  <a:cubicBezTo>
                    <a:pt x="19" y="15"/>
                    <a:pt x="18" y="18"/>
                    <a:pt x="15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7" name="Freeform 225"/>
            <p:cNvSpPr>
              <a:spLocks noEditPoints="1"/>
            </p:cNvSpPr>
            <p:nvPr/>
          </p:nvSpPr>
          <p:spPr bwMode="auto">
            <a:xfrm>
              <a:off x="3567113" y="2885081"/>
              <a:ext cx="69056" cy="70247"/>
            </a:xfrm>
            <a:custGeom>
              <a:avLst/>
              <a:gdLst>
                <a:gd name="T0" fmla="*/ 26 w 27"/>
                <a:gd name="T1" fmla="*/ 9 h 27"/>
                <a:gd name="T2" fmla="*/ 24 w 27"/>
                <a:gd name="T3" fmla="*/ 8 h 27"/>
                <a:gd name="T4" fmla="*/ 22 w 27"/>
                <a:gd name="T5" fmla="*/ 8 h 27"/>
                <a:gd name="T6" fmla="*/ 21 w 27"/>
                <a:gd name="T7" fmla="*/ 7 h 27"/>
                <a:gd name="T8" fmla="*/ 22 w 27"/>
                <a:gd name="T9" fmla="*/ 5 h 27"/>
                <a:gd name="T10" fmla="*/ 21 w 27"/>
                <a:gd name="T11" fmla="*/ 2 h 27"/>
                <a:gd name="T12" fmla="*/ 20 w 27"/>
                <a:gd name="T13" fmla="*/ 1 h 27"/>
                <a:gd name="T14" fmla="*/ 17 w 27"/>
                <a:gd name="T15" fmla="*/ 2 h 27"/>
                <a:gd name="T16" fmla="*/ 16 w 27"/>
                <a:gd name="T17" fmla="*/ 4 h 27"/>
                <a:gd name="T18" fmla="*/ 14 w 27"/>
                <a:gd name="T19" fmla="*/ 3 h 27"/>
                <a:gd name="T20" fmla="*/ 14 w 27"/>
                <a:gd name="T21" fmla="*/ 2 h 27"/>
                <a:gd name="T22" fmla="*/ 11 w 27"/>
                <a:gd name="T23" fmla="*/ 0 h 27"/>
                <a:gd name="T24" fmla="*/ 9 w 27"/>
                <a:gd name="T25" fmla="*/ 1 h 27"/>
                <a:gd name="T26" fmla="*/ 8 w 27"/>
                <a:gd name="T27" fmla="*/ 3 h 27"/>
                <a:gd name="T28" fmla="*/ 8 w 27"/>
                <a:gd name="T29" fmla="*/ 5 h 27"/>
                <a:gd name="T30" fmla="*/ 7 w 27"/>
                <a:gd name="T31" fmla="*/ 6 h 27"/>
                <a:gd name="T32" fmla="*/ 5 w 27"/>
                <a:gd name="T33" fmla="*/ 5 h 27"/>
                <a:gd name="T34" fmla="*/ 2 w 27"/>
                <a:gd name="T35" fmla="*/ 6 h 27"/>
                <a:gd name="T36" fmla="*/ 1 w 27"/>
                <a:gd name="T37" fmla="*/ 7 h 27"/>
                <a:gd name="T38" fmla="*/ 2 w 27"/>
                <a:gd name="T39" fmla="*/ 10 h 27"/>
                <a:gd name="T40" fmla="*/ 3 w 27"/>
                <a:gd name="T41" fmla="*/ 11 h 27"/>
                <a:gd name="T42" fmla="*/ 3 w 27"/>
                <a:gd name="T43" fmla="*/ 13 h 27"/>
                <a:gd name="T44" fmla="*/ 2 w 27"/>
                <a:gd name="T45" fmla="*/ 13 h 27"/>
                <a:gd name="T46" fmla="*/ 0 w 27"/>
                <a:gd name="T47" fmla="*/ 16 h 27"/>
                <a:gd name="T48" fmla="*/ 1 w 27"/>
                <a:gd name="T49" fmla="*/ 18 h 27"/>
                <a:gd name="T50" fmla="*/ 3 w 27"/>
                <a:gd name="T51" fmla="*/ 19 h 27"/>
                <a:gd name="T52" fmla="*/ 4 w 27"/>
                <a:gd name="T53" fmla="*/ 19 h 27"/>
                <a:gd name="T54" fmla="*/ 6 w 27"/>
                <a:gd name="T55" fmla="*/ 21 h 27"/>
                <a:gd name="T56" fmla="*/ 5 w 27"/>
                <a:gd name="T57" fmla="*/ 22 h 27"/>
                <a:gd name="T58" fmla="*/ 6 w 27"/>
                <a:gd name="T59" fmla="*/ 25 h 27"/>
                <a:gd name="T60" fmla="*/ 7 w 27"/>
                <a:gd name="T61" fmla="*/ 26 h 27"/>
                <a:gd name="T62" fmla="*/ 10 w 27"/>
                <a:gd name="T63" fmla="*/ 25 h 27"/>
                <a:gd name="T64" fmla="*/ 11 w 27"/>
                <a:gd name="T65" fmla="*/ 24 h 27"/>
                <a:gd name="T66" fmla="*/ 13 w 27"/>
                <a:gd name="T67" fmla="*/ 24 h 27"/>
                <a:gd name="T68" fmla="*/ 13 w 27"/>
                <a:gd name="T69" fmla="*/ 26 h 27"/>
                <a:gd name="T70" fmla="*/ 16 w 27"/>
                <a:gd name="T71" fmla="*/ 27 h 27"/>
                <a:gd name="T72" fmla="*/ 18 w 27"/>
                <a:gd name="T73" fmla="*/ 26 h 27"/>
                <a:gd name="T74" fmla="*/ 19 w 27"/>
                <a:gd name="T75" fmla="*/ 24 h 27"/>
                <a:gd name="T76" fmla="*/ 19 w 27"/>
                <a:gd name="T77" fmla="*/ 22 h 27"/>
                <a:gd name="T78" fmla="*/ 20 w 27"/>
                <a:gd name="T79" fmla="*/ 21 h 27"/>
                <a:gd name="T80" fmla="*/ 22 w 27"/>
                <a:gd name="T81" fmla="*/ 22 h 27"/>
                <a:gd name="T82" fmla="*/ 25 w 27"/>
                <a:gd name="T83" fmla="*/ 21 h 27"/>
                <a:gd name="T84" fmla="*/ 26 w 27"/>
                <a:gd name="T85" fmla="*/ 20 h 27"/>
                <a:gd name="T86" fmla="*/ 25 w 27"/>
                <a:gd name="T87" fmla="*/ 17 h 27"/>
                <a:gd name="T88" fmla="*/ 23 w 27"/>
                <a:gd name="T89" fmla="*/ 16 h 27"/>
                <a:gd name="T90" fmla="*/ 24 w 27"/>
                <a:gd name="T91" fmla="*/ 14 h 27"/>
                <a:gd name="T92" fmla="*/ 26 w 27"/>
                <a:gd name="T93" fmla="*/ 14 h 27"/>
                <a:gd name="T94" fmla="*/ 27 w 27"/>
                <a:gd name="T95" fmla="*/ 11 h 27"/>
                <a:gd name="T96" fmla="*/ 26 w 27"/>
                <a:gd name="T97" fmla="*/ 9 h 27"/>
                <a:gd name="T98" fmla="*/ 15 w 27"/>
                <a:gd name="T99" fmla="*/ 19 h 27"/>
                <a:gd name="T100" fmla="*/ 8 w 27"/>
                <a:gd name="T101" fmla="*/ 15 h 27"/>
                <a:gd name="T102" fmla="*/ 12 w 27"/>
                <a:gd name="T103" fmla="*/ 9 h 27"/>
                <a:gd name="T104" fmla="*/ 18 w 27"/>
                <a:gd name="T105" fmla="*/ 12 h 27"/>
                <a:gd name="T106" fmla="*/ 15 w 27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7">
                  <a:moveTo>
                    <a:pt x="26" y="9"/>
                  </a:moveTo>
                  <a:cubicBezTo>
                    <a:pt x="26" y="8"/>
                    <a:pt x="25" y="8"/>
                    <a:pt x="24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7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10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5"/>
                    <a:pt x="19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2"/>
                    <a:pt x="27" y="11"/>
                  </a:cubicBezTo>
                  <a:lnTo>
                    <a:pt x="26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8" y="15"/>
                  </a:cubicBezTo>
                  <a:cubicBezTo>
                    <a:pt x="8" y="12"/>
                    <a:pt x="9" y="9"/>
                    <a:pt x="12" y="9"/>
                  </a:cubicBezTo>
                  <a:cubicBezTo>
                    <a:pt x="15" y="8"/>
                    <a:pt x="18" y="10"/>
                    <a:pt x="18" y="12"/>
                  </a:cubicBezTo>
                  <a:cubicBezTo>
                    <a:pt x="19" y="15"/>
                    <a:pt x="17" y="18"/>
                    <a:pt x="15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8" name="Freeform 226"/>
            <p:cNvSpPr>
              <a:spLocks noEditPoints="1"/>
            </p:cNvSpPr>
            <p:nvPr/>
          </p:nvSpPr>
          <p:spPr bwMode="auto">
            <a:xfrm>
              <a:off x="3243263" y="1613493"/>
              <a:ext cx="69056" cy="72629"/>
            </a:xfrm>
            <a:custGeom>
              <a:avLst/>
              <a:gdLst>
                <a:gd name="T0" fmla="*/ 26 w 27"/>
                <a:gd name="T1" fmla="*/ 10 h 28"/>
                <a:gd name="T2" fmla="*/ 24 w 27"/>
                <a:gd name="T3" fmla="*/ 8 h 28"/>
                <a:gd name="T4" fmla="*/ 22 w 27"/>
                <a:gd name="T5" fmla="*/ 9 h 28"/>
                <a:gd name="T6" fmla="*/ 21 w 27"/>
                <a:gd name="T7" fmla="*/ 7 h 28"/>
                <a:gd name="T8" fmla="*/ 22 w 27"/>
                <a:gd name="T9" fmla="*/ 6 h 28"/>
                <a:gd name="T10" fmla="*/ 21 w 27"/>
                <a:gd name="T11" fmla="*/ 3 h 28"/>
                <a:gd name="T12" fmla="*/ 19 w 27"/>
                <a:gd name="T13" fmla="*/ 2 h 28"/>
                <a:gd name="T14" fmla="*/ 17 w 27"/>
                <a:gd name="T15" fmla="*/ 3 h 28"/>
                <a:gd name="T16" fmla="*/ 16 w 27"/>
                <a:gd name="T17" fmla="*/ 4 h 28"/>
                <a:gd name="T18" fmla="*/ 14 w 27"/>
                <a:gd name="T19" fmla="*/ 4 h 28"/>
                <a:gd name="T20" fmla="*/ 13 w 27"/>
                <a:gd name="T21" fmla="*/ 2 h 28"/>
                <a:gd name="T22" fmla="*/ 11 w 27"/>
                <a:gd name="T23" fmla="*/ 1 h 28"/>
                <a:gd name="T24" fmla="*/ 9 w 27"/>
                <a:gd name="T25" fmla="*/ 1 h 28"/>
                <a:gd name="T26" fmla="*/ 8 w 27"/>
                <a:gd name="T27" fmla="*/ 3 h 28"/>
                <a:gd name="T28" fmla="*/ 8 w 27"/>
                <a:gd name="T29" fmla="*/ 5 h 28"/>
                <a:gd name="T30" fmla="*/ 6 w 27"/>
                <a:gd name="T31" fmla="*/ 6 h 28"/>
                <a:gd name="T32" fmla="*/ 5 w 27"/>
                <a:gd name="T33" fmla="*/ 5 h 28"/>
                <a:gd name="T34" fmla="*/ 2 w 27"/>
                <a:gd name="T35" fmla="*/ 6 h 28"/>
                <a:gd name="T36" fmla="*/ 1 w 27"/>
                <a:gd name="T37" fmla="*/ 8 h 28"/>
                <a:gd name="T38" fmla="*/ 2 w 27"/>
                <a:gd name="T39" fmla="*/ 11 h 28"/>
                <a:gd name="T40" fmla="*/ 3 w 27"/>
                <a:gd name="T41" fmla="*/ 11 h 28"/>
                <a:gd name="T42" fmla="*/ 3 w 27"/>
                <a:gd name="T43" fmla="*/ 14 h 28"/>
                <a:gd name="T44" fmla="*/ 1 w 27"/>
                <a:gd name="T45" fmla="*/ 14 h 28"/>
                <a:gd name="T46" fmla="*/ 0 w 27"/>
                <a:gd name="T47" fmla="*/ 16 h 28"/>
                <a:gd name="T48" fmla="*/ 0 w 27"/>
                <a:gd name="T49" fmla="*/ 18 h 28"/>
                <a:gd name="T50" fmla="*/ 3 w 27"/>
                <a:gd name="T51" fmla="*/ 20 h 28"/>
                <a:gd name="T52" fmla="*/ 4 w 27"/>
                <a:gd name="T53" fmla="*/ 19 h 28"/>
                <a:gd name="T54" fmla="*/ 6 w 27"/>
                <a:gd name="T55" fmla="*/ 21 h 28"/>
                <a:gd name="T56" fmla="*/ 5 w 27"/>
                <a:gd name="T57" fmla="*/ 22 h 28"/>
                <a:gd name="T58" fmla="*/ 5 w 27"/>
                <a:gd name="T59" fmla="*/ 25 h 28"/>
                <a:gd name="T60" fmla="*/ 7 w 27"/>
                <a:gd name="T61" fmla="*/ 26 h 28"/>
                <a:gd name="T62" fmla="*/ 10 w 27"/>
                <a:gd name="T63" fmla="*/ 25 h 28"/>
                <a:gd name="T64" fmla="*/ 11 w 27"/>
                <a:gd name="T65" fmla="*/ 24 h 28"/>
                <a:gd name="T66" fmla="*/ 13 w 27"/>
                <a:gd name="T67" fmla="*/ 24 h 28"/>
                <a:gd name="T68" fmla="*/ 13 w 27"/>
                <a:gd name="T69" fmla="*/ 26 h 28"/>
                <a:gd name="T70" fmla="*/ 15 w 27"/>
                <a:gd name="T71" fmla="*/ 27 h 28"/>
                <a:gd name="T72" fmla="*/ 18 w 27"/>
                <a:gd name="T73" fmla="*/ 27 h 28"/>
                <a:gd name="T74" fmla="*/ 19 w 27"/>
                <a:gd name="T75" fmla="*/ 25 h 28"/>
                <a:gd name="T76" fmla="*/ 18 w 27"/>
                <a:gd name="T77" fmla="*/ 23 h 28"/>
                <a:gd name="T78" fmla="*/ 20 w 27"/>
                <a:gd name="T79" fmla="*/ 22 h 28"/>
                <a:gd name="T80" fmla="*/ 22 w 27"/>
                <a:gd name="T81" fmla="*/ 23 h 28"/>
                <a:gd name="T82" fmla="*/ 24 w 27"/>
                <a:gd name="T83" fmla="*/ 22 h 28"/>
                <a:gd name="T84" fmla="*/ 25 w 27"/>
                <a:gd name="T85" fmla="*/ 20 h 28"/>
                <a:gd name="T86" fmla="*/ 25 w 27"/>
                <a:gd name="T87" fmla="*/ 17 h 28"/>
                <a:gd name="T88" fmla="*/ 23 w 27"/>
                <a:gd name="T89" fmla="*/ 16 h 28"/>
                <a:gd name="T90" fmla="*/ 23 w 27"/>
                <a:gd name="T91" fmla="*/ 15 h 28"/>
                <a:gd name="T92" fmla="*/ 25 w 27"/>
                <a:gd name="T93" fmla="*/ 14 h 28"/>
                <a:gd name="T94" fmla="*/ 27 w 27"/>
                <a:gd name="T95" fmla="*/ 12 h 28"/>
                <a:gd name="T96" fmla="*/ 26 w 27"/>
                <a:gd name="T97" fmla="*/ 10 h 28"/>
                <a:gd name="T98" fmla="*/ 14 w 27"/>
                <a:gd name="T99" fmla="*/ 19 h 28"/>
                <a:gd name="T100" fmla="*/ 8 w 27"/>
                <a:gd name="T101" fmla="*/ 15 h 28"/>
                <a:gd name="T102" fmla="*/ 12 w 27"/>
                <a:gd name="T103" fmla="*/ 9 h 28"/>
                <a:gd name="T104" fmla="*/ 18 w 27"/>
                <a:gd name="T105" fmla="*/ 13 h 28"/>
                <a:gd name="T106" fmla="*/ 14 w 27"/>
                <a:gd name="T10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8">
                  <a:moveTo>
                    <a:pt x="26" y="10"/>
                  </a:moveTo>
                  <a:cubicBezTo>
                    <a:pt x="26" y="9"/>
                    <a:pt x="25" y="8"/>
                    <a:pt x="24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4"/>
                    <a:pt x="21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1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5"/>
                    <a:pt x="5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8"/>
                    <a:pt x="15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6"/>
                    <a:pt x="19" y="25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4" y="23"/>
                    <a:pt x="24" y="2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3"/>
                    <a:pt x="27" y="12"/>
                  </a:cubicBezTo>
                  <a:lnTo>
                    <a:pt x="26" y="10"/>
                  </a:lnTo>
                  <a:close/>
                  <a:moveTo>
                    <a:pt x="14" y="19"/>
                  </a:moveTo>
                  <a:cubicBezTo>
                    <a:pt x="12" y="20"/>
                    <a:pt x="9" y="18"/>
                    <a:pt x="8" y="15"/>
                  </a:cubicBezTo>
                  <a:cubicBezTo>
                    <a:pt x="7" y="13"/>
                    <a:pt x="9" y="10"/>
                    <a:pt x="12" y="9"/>
                  </a:cubicBezTo>
                  <a:cubicBezTo>
                    <a:pt x="15" y="8"/>
                    <a:pt x="17" y="10"/>
                    <a:pt x="18" y="13"/>
                  </a:cubicBezTo>
                  <a:cubicBezTo>
                    <a:pt x="19" y="16"/>
                    <a:pt x="17" y="18"/>
                    <a:pt x="14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9" name="Freeform 227"/>
            <p:cNvSpPr>
              <a:spLocks noEditPoints="1"/>
            </p:cNvSpPr>
            <p:nvPr/>
          </p:nvSpPr>
          <p:spPr bwMode="auto">
            <a:xfrm>
              <a:off x="3011090" y="2357634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3 h 39"/>
                <a:gd name="T6" fmla="*/ 31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9 w 39"/>
                <a:gd name="T13" fmla="*/ 3 h 39"/>
                <a:gd name="T14" fmla="*/ 25 w 39"/>
                <a:gd name="T15" fmla="*/ 4 h 39"/>
                <a:gd name="T16" fmla="*/ 23 w 39"/>
                <a:gd name="T17" fmla="*/ 6 h 39"/>
                <a:gd name="T18" fmla="*/ 21 w 39"/>
                <a:gd name="T19" fmla="*/ 5 h 39"/>
                <a:gd name="T20" fmla="*/ 20 w 39"/>
                <a:gd name="T21" fmla="*/ 3 h 39"/>
                <a:gd name="T22" fmla="*/ 17 w 39"/>
                <a:gd name="T23" fmla="*/ 1 h 39"/>
                <a:gd name="T24" fmla="*/ 14 w 39"/>
                <a:gd name="T25" fmla="*/ 2 h 39"/>
                <a:gd name="T26" fmla="*/ 12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8 h 39"/>
                <a:gd name="T34" fmla="*/ 4 w 39"/>
                <a:gd name="T35" fmla="*/ 9 h 39"/>
                <a:gd name="T36" fmla="*/ 3 w 39"/>
                <a:gd name="T37" fmla="*/ 11 h 39"/>
                <a:gd name="T38" fmla="*/ 4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20 h 39"/>
                <a:gd name="T46" fmla="*/ 1 w 39"/>
                <a:gd name="T47" fmla="*/ 23 h 39"/>
                <a:gd name="T48" fmla="*/ 2 w 39"/>
                <a:gd name="T49" fmla="*/ 26 h 39"/>
                <a:gd name="T50" fmla="*/ 5 w 39"/>
                <a:gd name="T51" fmla="*/ 28 h 39"/>
                <a:gd name="T52" fmla="*/ 7 w 39"/>
                <a:gd name="T53" fmla="*/ 28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1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9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3 w 39"/>
                <a:gd name="T101" fmla="*/ 22 h 39"/>
                <a:gd name="T102" fmla="*/ 18 w 39"/>
                <a:gd name="T103" fmla="*/ 13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2"/>
                    <a:pt x="31" y="11"/>
                    <a:pt x="31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7"/>
                    <a:pt x="32" y="5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2"/>
                    <a:pt x="26" y="2"/>
                    <a:pt x="25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1" y="3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7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3"/>
                    <a:pt x="2" y="14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8"/>
                    <a:pt x="3" y="28"/>
                    <a:pt x="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3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9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8"/>
                    <a:pt x="28" y="37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6" y="31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7"/>
                    <a:pt x="38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4" y="26"/>
                    <a:pt x="13" y="22"/>
                  </a:cubicBezTo>
                  <a:cubicBezTo>
                    <a:pt x="12" y="18"/>
                    <a:pt x="14" y="14"/>
                    <a:pt x="18" y="13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0" name="Freeform 228"/>
            <p:cNvSpPr>
              <a:spLocks noEditPoints="1"/>
            </p:cNvSpPr>
            <p:nvPr/>
          </p:nvSpPr>
          <p:spPr bwMode="auto">
            <a:xfrm>
              <a:off x="2650331" y="1746843"/>
              <a:ext cx="141684" cy="141685"/>
            </a:xfrm>
            <a:custGeom>
              <a:avLst/>
              <a:gdLst>
                <a:gd name="T0" fmla="*/ 54 w 55"/>
                <a:gd name="T1" fmla="*/ 18 h 55"/>
                <a:gd name="T2" fmla="*/ 49 w 55"/>
                <a:gd name="T3" fmla="*/ 16 h 55"/>
                <a:gd name="T4" fmla="*/ 45 w 55"/>
                <a:gd name="T5" fmla="*/ 17 h 55"/>
                <a:gd name="T6" fmla="*/ 43 w 55"/>
                <a:gd name="T7" fmla="*/ 14 h 55"/>
                <a:gd name="T8" fmla="*/ 45 w 55"/>
                <a:gd name="T9" fmla="*/ 10 h 55"/>
                <a:gd name="T10" fmla="*/ 44 w 55"/>
                <a:gd name="T11" fmla="*/ 5 h 55"/>
                <a:gd name="T12" fmla="*/ 40 w 55"/>
                <a:gd name="T13" fmla="*/ 3 h 55"/>
                <a:gd name="T14" fmla="*/ 35 w 55"/>
                <a:gd name="T15" fmla="*/ 4 h 55"/>
                <a:gd name="T16" fmla="*/ 33 w 55"/>
                <a:gd name="T17" fmla="*/ 7 h 55"/>
                <a:gd name="T18" fmla="*/ 29 w 55"/>
                <a:gd name="T19" fmla="*/ 7 h 55"/>
                <a:gd name="T20" fmla="*/ 28 w 55"/>
                <a:gd name="T21" fmla="*/ 3 h 55"/>
                <a:gd name="T22" fmla="*/ 23 w 55"/>
                <a:gd name="T23" fmla="*/ 0 h 55"/>
                <a:gd name="T24" fmla="*/ 19 w 55"/>
                <a:gd name="T25" fmla="*/ 1 h 55"/>
                <a:gd name="T26" fmla="*/ 16 w 55"/>
                <a:gd name="T27" fmla="*/ 6 h 55"/>
                <a:gd name="T28" fmla="*/ 17 w 55"/>
                <a:gd name="T29" fmla="*/ 9 h 55"/>
                <a:gd name="T30" fmla="*/ 14 w 55"/>
                <a:gd name="T31" fmla="*/ 12 h 55"/>
                <a:gd name="T32" fmla="*/ 11 w 55"/>
                <a:gd name="T33" fmla="*/ 10 h 55"/>
                <a:gd name="T34" fmla="*/ 5 w 55"/>
                <a:gd name="T35" fmla="*/ 11 h 55"/>
                <a:gd name="T36" fmla="*/ 3 w 55"/>
                <a:gd name="T37" fmla="*/ 15 h 55"/>
                <a:gd name="T38" fmla="*/ 5 w 55"/>
                <a:gd name="T39" fmla="*/ 20 h 55"/>
                <a:gd name="T40" fmla="*/ 7 w 55"/>
                <a:gd name="T41" fmla="*/ 22 h 55"/>
                <a:gd name="T42" fmla="*/ 7 w 55"/>
                <a:gd name="T43" fmla="*/ 26 h 55"/>
                <a:gd name="T44" fmla="*/ 4 w 55"/>
                <a:gd name="T45" fmla="*/ 27 h 55"/>
                <a:gd name="T46" fmla="*/ 1 w 55"/>
                <a:gd name="T47" fmla="*/ 32 h 55"/>
                <a:gd name="T48" fmla="*/ 2 w 55"/>
                <a:gd name="T49" fmla="*/ 36 h 55"/>
                <a:gd name="T50" fmla="*/ 6 w 55"/>
                <a:gd name="T51" fmla="*/ 39 h 55"/>
                <a:gd name="T52" fmla="*/ 9 w 55"/>
                <a:gd name="T53" fmla="*/ 38 h 55"/>
                <a:gd name="T54" fmla="*/ 12 w 55"/>
                <a:gd name="T55" fmla="*/ 41 h 55"/>
                <a:gd name="T56" fmla="*/ 10 w 55"/>
                <a:gd name="T57" fmla="*/ 44 h 55"/>
                <a:gd name="T58" fmla="*/ 12 w 55"/>
                <a:gd name="T59" fmla="*/ 49 h 55"/>
                <a:gd name="T60" fmla="*/ 16 w 55"/>
                <a:gd name="T61" fmla="*/ 52 h 55"/>
                <a:gd name="T62" fmla="*/ 21 w 55"/>
                <a:gd name="T63" fmla="*/ 50 h 55"/>
                <a:gd name="T64" fmla="*/ 23 w 55"/>
                <a:gd name="T65" fmla="*/ 47 h 55"/>
                <a:gd name="T66" fmla="*/ 27 w 55"/>
                <a:gd name="T67" fmla="*/ 48 h 55"/>
                <a:gd name="T68" fmla="*/ 28 w 55"/>
                <a:gd name="T69" fmla="*/ 51 h 55"/>
                <a:gd name="T70" fmla="*/ 32 w 55"/>
                <a:gd name="T71" fmla="*/ 54 h 55"/>
                <a:gd name="T72" fmla="*/ 36 w 55"/>
                <a:gd name="T73" fmla="*/ 53 h 55"/>
                <a:gd name="T74" fmla="*/ 39 w 55"/>
                <a:gd name="T75" fmla="*/ 49 h 55"/>
                <a:gd name="T76" fmla="*/ 38 w 55"/>
                <a:gd name="T77" fmla="*/ 45 h 55"/>
                <a:gd name="T78" fmla="*/ 41 w 55"/>
                <a:gd name="T79" fmla="*/ 42 h 55"/>
                <a:gd name="T80" fmla="*/ 45 w 55"/>
                <a:gd name="T81" fmla="*/ 44 h 55"/>
                <a:gd name="T82" fmla="*/ 50 w 55"/>
                <a:gd name="T83" fmla="*/ 43 h 55"/>
                <a:gd name="T84" fmla="*/ 52 w 55"/>
                <a:gd name="T85" fmla="*/ 39 h 55"/>
                <a:gd name="T86" fmla="*/ 51 w 55"/>
                <a:gd name="T87" fmla="*/ 34 h 55"/>
                <a:gd name="T88" fmla="*/ 47 w 55"/>
                <a:gd name="T89" fmla="*/ 32 h 55"/>
                <a:gd name="T90" fmla="*/ 48 w 55"/>
                <a:gd name="T91" fmla="*/ 28 h 55"/>
                <a:gd name="T92" fmla="*/ 52 w 55"/>
                <a:gd name="T93" fmla="*/ 27 h 55"/>
                <a:gd name="T94" fmla="*/ 55 w 55"/>
                <a:gd name="T95" fmla="*/ 23 h 55"/>
                <a:gd name="T96" fmla="*/ 54 w 55"/>
                <a:gd name="T97" fmla="*/ 18 h 55"/>
                <a:gd name="T98" fmla="*/ 30 w 55"/>
                <a:gd name="T99" fmla="*/ 37 h 55"/>
                <a:gd name="T100" fmla="*/ 17 w 55"/>
                <a:gd name="T101" fmla="*/ 30 h 55"/>
                <a:gd name="T102" fmla="*/ 25 w 55"/>
                <a:gd name="T103" fmla="*/ 17 h 55"/>
                <a:gd name="T104" fmla="*/ 37 w 55"/>
                <a:gd name="T105" fmla="*/ 25 h 55"/>
                <a:gd name="T106" fmla="*/ 30 w 55"/>
                <a:gd name="T10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55">
                  <a:moveTo>
                    <a:pt x="54" y="18"/>
                  </a:moveTo>
                  <a:cubicBezTo>
                    <a:pt x="53" y="16"/>
                    <a:pt x="51" y="15"/>
                    <a:pt x="49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8"/>
                    <a:pt x="45" y="6"/>
                    <a:pt x="44" y="5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6" y="2"/>
                    <a:pt x="35" y="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2"/>
                    <a:pt x="16" y="4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5" y="11"/>
                    <a:pt x="14" y="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7" y="9"/>
                    <a:pt x="5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7"/>
                    <a:pt x="3" y="19"/>
                    <a:pt x="5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7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8"/>
                    <a:pt x="4" y="39"/>
                    <a:pt x="6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1" y="40"/>
                    <a:pt x="12" y="41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6"/>
                    <a:pt x="10" y="48"/>
                    <a:pt x="12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20" y="52"/>
                    <a:pt x="21" y="50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7" y="48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3"/>
                    <a:pt x="30" y="55"/>
                    <a:pt x="32" y="5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8" y="53"/>
                    <a:pt x="40" y="51"/>
                    <a:pt x="39" y="49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9" y="44"/>
                    <a:pt x="41" y="43"/>
                    <a:pt x="41" y="4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49" y="45"/>
                    <a:pt x="50" y="43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5"/>
                    <a:pt x="51" y="3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7"/>
                    <a:pt x="55" y="25"/>
                    <a:pt x="55" y="23"/>
                  </a:cubicBezTo>
                  <a:lnTo>
                    <a:pt x="54" y="18"/>
                  </a:lnTo>
                  <a:close/>
                  <a:moveTo>
                    <a:pt x="30" y="37"/>
                  </a:moveTo>
                  <a:cubicBezTo>
                    <a:pt x="24" y="39"/>
                    <a:pt x="19" y="35"/>
                    <a:pt x="17" y="30"/>
                  </a:cubicBezTo>
                  <a:cubicBezTo>
                    <a:pt x="16" y="24"/>
                    <a:pt x="19" y="19"/>
                    <a:pt x="25" y="17"/>
                  </a:cubicBezTo>
                  <a:cubicBezTo>
                    <a:pt x="30" y="16"/>
                    <a:pt x="36" y="19"/>
                    <a:pt x="37" y="25"/>
                  </a:cubicBezTo>
                  <a:cubicBezTo>
                    <a:pt x="39" y="30"/>
                    <a:pt x="35" y="36"/>
                    <a:pt x="30" y="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1" name="Freeform 229"/>
            <p:cNvSpPr>
              <a:spLocks noEditPoints="1"/>
            </p:cNvSpPr>
            <p:nvPr/>
          </p:nvSpPr>
          <p:spPr bwMode="auto">
            <a:xfrm>
              <a:off x="2995612" y="1338459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0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6 h 39"/>
                <a:gd name="T70" fmla="*/ 22 w 39"/>
                <a:gd name="T71" fmla="*/ 38 h 39"/>
                <a:gd name="T72" fmla="*/ 25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1 h 39"/>
                <a:gd name="T84" fmla="*/ 36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3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2" y="37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9"/>
                    <a:pt x="22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2" name="Freeform 230"/>
            <p:cNvSpPr>
              <a:spLocks noEditPoints="1"/>
            </p:cNvSpPr>
            <p:nvPr/>
          </p:nvSpPr>
          <p:spPr bwMode="auto">
            <a:xfrm>
              <a:off x="586978" y="2002828"/>
              <a:ext cx="53578" cy="51197"/>
            </a:xfrm>
            <a:custGeom>
              <a:avLst/>
              <a:gdLst>
                <a:gd name="T0" fmla="*/ 20 w 21"/>
                <a:gd name="T1" fmla="*/ 7 h 20"/>
                <a:gd name="T2" fmla="*/ 18 w 21"/>
                <a:gd name="T3" fmla="*/ 6 h 20"/>
                <a:gd name="T4" fmla="*/ 17 w 21"/>
                <a:gd name="T5" fmla="*/ 6 h 20"/>
                <a:gd name="T6" fmla="*/ 16 w 21"/>
                <a:gd name="T7" fmla="*/ 5 h 20"/>
                <a:gd name="T8" fmla="*/ 17 w 21"/>
                <a:gd name="T9" fmla="*/ 4 h 20"/>
                <a:gd name="T10" fmla="*/ 16 w 21"/>
                <a:gd name="T11" fmla="*/ 2 h 20"/>
                <a:gd name="T12" fmla="*/ 15 w 21"/>
                <a:gd name="T13" fmla="*/ 1 h 20"/>
                <a:gd name="T14" fmla="*/ 13 w 21"/>
                <a:gd name="T15" fmla="*/ 1 h 20"/>
                <a:gd name="T16" fmla="*/ 12 w 21"/>
                <a:gd name="T17" fmla="*/ 3 h 20"/>
                <a:gd name="T18" fmla="*/ 10 w 21"/>
                <a:gd name="T19" fmla="*/ 2 h 20"/>
                <a:gd name="T20" fmla="*/ 10 w 21"/>
                <a:gd name="T21" fmla="*/ 1 h 20"/>
                <a:gd name="T22" fmla="*/ 8 w 21"/>
                <a:gd name="T23" fmla="*/ 0 h 20"/>
                <a:gd name="T24" fmla="*/ 7 w 21"/>
                <a:gd name="T25" fmla="*/ 0 h 20"/>
                <a:gd name="T26" fmla="*/ 6 w 21"/>
                <a:gd name="T27" fmla="*/ 2 h 20"/>
                <a:gd name="T28" fmla="*/ 6 w 21"/>
                <a:gd name="T29" fmla="*/ 3 h 20"/>
                <a:gd name="T30" fmla="*/ 5 w 21"/>
                <a:gd name="T31" fmla="*/ 4 h 20"/>
                <a:gd name="T32" fmla="*/ 4 w 21"/>
                <a:gd name="T33" fmla="*/ 4 h 20"/>
                <a:gd name="T34" fmla="*/ 2 w 21"/>
                <a:gd name="T35" fmla="*/ 4 h 20"/>
                <a:gd name="T36" fmla="*/ 1 w 21"/>
                <a:gd name="T37" fmla="*/ 5 h 20"/>
                <a:gd name="T38" fmla="*/ 1 w 21"/>
                <a:gd name="T39" fmla="*/ 7 h 20"/>
                <a:gd name="T40" fmla="*/ 2 w 21"/>
                <a:gd name="T41" fmla="*/ 8 h 20"/>
                <a:gd name="T42" fmla="*/ 2 w 21"/>
                <a:gd name="T43" fmla="*/ 10 h 20"/>
                <a:gd name="T44" fmla="*/ 1 w 21"/>
                <a:gd name="T45" fmla="*/ 10 h 20"/>
                <a:gd name="T46" fmla="*/ 0 w 21"/>
                <a:gd name="T47" fmla="*/ 12 h 20"/>
                <a:gd name="T48" fmla="*/ 0 w 21"/>
                <a:gd name="T49" fmla="*/ 13 h 20"/>
                <a:gd name="T50" fmla="*/ 2 w 21"/>
                <a:gd name="T51" fmla="*/ 14 h 20"/>
                <a:gd name="T52" fmla="*/ 3 w 21"/>
                <a:gd name="T53" fmla="*/ 14 h 20"/>
                <a:gd name="T54" fmla="*/ 4 w 21"/>
                <a:gd name="T55" fmla="*/ 15 h 20"/>
                <a:gd name="T56" fmla="*/ 4 w 21"/>
                <a:gd name="T57" fmla="*/ 17 h 20"/>
                <a:gd name="T58" fmla="*/ 4 w 21"/>
                <a:gd name="T59" fmla="*/ 19 h 20"/>
                <a:gd name="T60" fmla="*/ 5 w 21"/>
                <a:gd name="T61" fmla="*/ 19 h 20"/>
                <a:gd name="T62" fmla="*/ 7 w 21"/>
                <a:gd name="T63" fmla="*/ 19 h 20"/>
                <a:gd name="T64" fmla="*/ 8 w 21"/>
                <a:gd name="T65" fmla="*/ 18 h 20"/>
                <a:gd name="T66" fmla="*/ 10 w 21"/>
                <a:gd name="T67" fmla="*/ 18 h 20"/>
                <a:gd name="T68" fmla="*/ 10 w 21"/>
                <a:gd name="T69" fmla="*/ 19 h 20"/>
                <a:gd name="T70" fmla="*/ 12 w 21"/>
                <a:gd name="T71" fmla="*/ 20 h 20"/>
                <a:gd name="T72" fmla="*/ 13 w 21"/>
                <a:gd name="T73" fmla="*/ 20 h 20"/>
                <a:gd name="T74" fmla="*/ 14 w 21"/>
                <a:gd name="T75" fmla="*/ 18 h 20"/>
                <a:gd name="T76" fmla="*/ 14 w 21"/>
                <a:gd name="T77" fmla="*/ 17 h 20"/>
                <a:gd name="T78" fmla="*/ 15 w 21"/>
                <a:gd name="T79" fmla="*/ 16 h 20"/>
                <a:gd name="T80" fmla="*/ 17 w 21"/>
                <a:gd name="T81" fmla="*/ 17 h 20"/>
                <a:gd name="T82" fmla="*/ 19 w 21"/>
                <a:gd name="T83" fmla="*/ 16 h 20"/>
                <a:gd name="T84" fmla="*/ 19 w 21"/>
                <a:gd name="T85" fmla="*/ 15 h 20"/>
                <a:gd name="T86" fmla="*/ 19 w 21"/>
                <a:gd name="T87" fmla="*/ 13 h 20"/>
                <a:gd name="T88" fmla="*/ 18 w 21"/>
                <a:gd name="T89" fmla="*/ 12 h 20"/>
                <a:gd name="T90" fmla="*/ 18 w 21"/>
                <a:gd name="T91" fmla="*/ 10 h 20"/>
                <a:gd name="T92" fmla="*/ 19 w 21"/>
                <a:gd name="T93" fmla="*/ 10 h 20"/>
                <a:gd name="T94" fmla="*/ 20 w 21"/>
                <a:gd name="T95" fmla="*/ 8 h 20"/>
                <a:gd name="T96" fmla="*/ 20 w 21"/>
                <a:gd name="T97" fmla="*/ 7 h 20"/>
                <a:gd name="T98" fmla="*/ 11 w 21"/>
                <a:gd name="T99" fmla="*/ 14 h 20"/>
                <a:gd name="T100" fmla="*/ 6 w 21"/>
                <a:gd name="T101" fmla="*/ 11 h 20"/>
                <a:gd name="T102" fmla="*/ 9 w 21"/>
                <a:gd name="T103" fmla="*/ 6 h 20"/>
                <a:gd name="T104" fmla="*/ 14 w 21"/>
                <a:gd name="T105" fmla="*/ 9 h 20"/>
                <a:gd name="T106" fmla="*/ 11 w 21"/>
                <a:gd name="T10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0"/>
                    <a:pt x="7" y="20"/>
                    <a:pt x="7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5" y="19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1" y="9"/>
                    <a:pt x="20" y="8"/>
                  </a:cubicBezTo>
                  <a:lnTo>
                    <a:pt x="20" y="7"/>
                  </a:lnTo>
                  <a:close/>
                  <a:moveTo>
                    <a:pt x="11" y="14"/>
                  </a:moveTo>
                  <a:cubicBezTo>
                    <a:pt x="9" y="14"/>
                    <a:pt x="7" y="13"/>
                    <a:pt x="6" y="11"/>
                  </a:cubicBezTo>
                  <a:cubicBezTo>
                    <a:pt x="6" y="9"/>
                    <a:pt x="7" y="7"/>
                    <a:pt x="9" y="6"/>
                  </a:cubicBezTo>
                  <a:cubicBezTo>
                    <a:pt x="11" y="6"/>
                    <a:pt x="13" y="7"/>
                    <a:pt x="14" y="9"/>
                  </a:cubicBezTo>
                  <a:cubicBezTo>
                    <a:pt x="14" y="11"/>
                    <a:pt x="13" y="13"/>
                    <a:pt x="11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3" name="Freeform 231"/>
            <p:cNvSpPr>
              <a:spLocks/>
            </p:cNvSpPr>
            <p:nvPr/>
          </p:nvSpPr>
          <p:spPr bwMode="auto">
            <a:xfrm>
              <a:off x="1160860" y="2329060"/>
              <a:ext cx="86915" cy="88106"/>
            </a:xfrm>
            <a:custGeom>
              <a:avLst/>
              <a:gdLst>
                <a:gd name="T0" fmla="*/ 0 w 73"/>
                <a:gd name="T1" fmla="*/ 28 h 74"/>
                <a:gd name="T2" fmla="*/ 2 w 73"/>
                <a:gd name="T3" fmla="*/ 56 h 74"/>
                <a:gd name="T4" fmla="*/ 26 w 73"/>
                <a:gd name="T5" fmla="*/ 74 h 74"/>
                <a:gd name="T6" fmla="*/ 54 w 73"/>
                <a:gd name="T7" fmla="*/ 72 h 74"/>
                <a:gd name="T8" fmla="*/ 73 w 73"/>
                <a:gd name="T9" fmla="*/ 48 h 74"/>
                <a:gd name="T10" fmla="*/ 69 w 73"/>
                <a:gd name="T11" fmla="*/ 20 h 74"/>
                <a:gd name="T12" fmla="*/ 45 w 73"/>
                <a:gd name="T13" fmla="*/ 0 h 74"/>
                <a:gd name="T14" fmla="*/ 17 w 73"/>
                <a:gd name="T15" fmla="*/ 5 h 74"/>
                <a:gd name="T16" fmla="*/ 0 w 73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4">
                  <a:moveTo>
                    <a:pt x="0" y="28"/>
                  </a:moveTo>
                  <a:lnTo>
                    <a:pt x="2" y="56"/>
                  </a:lnTo>
                  <a:lnTo>
                    <a:pt x="26" y="74"/>
                  </a:lnTo>
                  <a:lnTo>
                    <a:pt x="54" y="72"/>
                  </a:lnTo>
                  <a:lnTo>
                    <a:pt x="73" y="48"/>
                  </a:lnTo>
                  <a:lnTo>
                    <a:pt x="69" y="20"/>
                  </a:lnTo>
                  <a:lnTo>
                    <a:pt x="45" y="0"/>
                  </a:lnTo>
                  <a:lnTo>
                    <a:pt x="17" y="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" name="Freeform 232"/>
            <p:cNvSpPr>
              <a:spLocks/>
            </p:cNvSpPr>
            <p:nvPr/>
          </p:nvSpPr>
          <p:spPr bwMode="auto">
            <a:xfrm>
              <a:off x="1008459" y="2213568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9 w 99"/>
                <a:gd name="T3" fmla="*/ 89 h 89"/>
                <a:gd name="T4" fmla="*/ 70 w 99"/>
                <a:gd name="T5" fmla="*/ 87 h 89"/>
                <a:gd name="T6" fmla="*/ 54 w 99"/>
                <a:gd name="T7" fmla="*/ 75 h 89"/>
                <a:gd name="T8" fmla="*/ 52 w 99"/>
                <a:gd name="T9" fmla="*/ 56 h 89"/>
                <a:gd name="T10" fmla="*/ 56 w 99"/>
                <a:gd name="T11" fmla="*/ 50 h 89"/>
                <a:gd name="T12" fmla="*/ 59 w 99"/>
                <a:gd name="T13" fmla="*/ 46 h 89"/>
                <a:gd name="T14" fmla="*/ 63 w 99"/>
                <a:gd name="T15" fmla="*/ 41 h 89"/>
                <a:gd name="T16" fmla="*/ 82 w 99"/>
                <a:gd name="T17" fmla="*/ 39 h 89"/>
                <a:gd name="T18" fmla="*/ 98 w 99"/>
                <a:gd name="T19" fmla="*/ 51 h 89"/>
                <a:gd name="T20" fmla="*/ 99 w 99"/>
                <a:gd name="T21" fmla="*/ 49 h 89"/>
                <a:gd name="T22" fmla="*/ 89 w 99"/>
                <a:gd name="T23" fmla="*/ 29 h 89"/>
                <a:gd name="T24" fmla="*/ 44 w 99"/>
                <a:gd name="T25" fmla="*/ 20 h 89"/>
                <a:gd name="T26" fmla="*/ 20 w 99"/>
                <a:gd name="T27" fmla="*/ 2 h 89"/>
                <a:gd name="T28" fmla="*/ 12 w 99"/>
                <a:gd name="T29" fmla="*/ 4 h 89"/>
                <a:gd name="T30" fmla="*/ 2 w 99"/>
                <a:gd name="T31" fmla="*/ 16 h 89"/>
                <a:gd name="T32" fmla="*/ 3 w 99"/>
                <a:gd name="T33" fmla="*/ 24 h 89"/>
                <a:gd name="T34" fmla="*/ 27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73" y="3"/>
                    <a:pt x="44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1"/>
                    <a:pt x="12" y="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1" y="22"/>
                    <a:pt x="3" y="24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8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" name="Freeform 233"/>
            <p:cNvSpPr>
              <a:spLocks/>
            </p:cNvSpPr>
            <p:nvPr/>
          </p:nvSpPr>
          <p:spPr bwMode="auto">
            <a:xfrm>
              <a:off x="3013472" y="1536103"/>
              <a:ext cx="88106" cy="88106"/>
            </a:xfrm>
            <a:custGeom>
              <a:avLst/>
              <a:gdLst>
                <a:gd name="T0" fmla="*/ 0 w 74"/>
                <a:gd name="T1" fmla="*/ 28 h 74"/>
                <a:gd name="T2" fmla="*/ 5 w 74"/>
                <a:gd name="T3" fmla="*/ 56 h 74"/>
                <a:gd name="T4" fmla="*/ 26 w 74"/>
                <a:gd name="T5" fmla="*/ 74 h 74"/>
                <a:gd name="T6" fmla="*/ 56 w 74"/>
                <a:gd name="T7" fmla="*/ 71 h 74"/>
                <a:gd name="T8" fmla="*/ 74 w 74"/>
                <a:gd name="T9" fmla="*/ 48 h 74"/>
                <a:gd name="T10" fmla="*/ 69 w 74"/>
                <a:gd name="T11" fmla="*/ 20 h 74"/>
                <a:gd name="T12" fmla="*/ 46 w 74"/>
                <a:gd name="T13" fmla="*/ 0 h 74"/>
                <a:gd name="T14" fmla="*/ 17 w 74"/>
                <a:gd name="T15" fmla="*/ 4 h 74"/>
                <a:gd name="T16" fmla="*/ 0 w 74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4">
                  <a:moveTo>
                    <a:pt x="0" y="28"/>
                  </a:moveTo>
                  <a:lnTo>
                    <a:pt x="5" y="56"/>
                  </a:lnTo>
                  <a:lnTo>
                    <a:pt x="26" y="74"/>
                  </a:lnTo>
                  <a:lnTo>
                    <a:pt x="56" y="71"/>
                  </a:lnTo>
                  <a:lnTo>
                    <a:pt x="74" y="48"/>
                  </a:lnTo>
                  <a:lnTo>
                    <a:pt x="69" y="20"/>
                  </a:lnTo>
                  <a:lnTo>
                    <a:pt x="46" y="0"/>
                  </a:lnTo>
                  <a:lnTo>
                    <a:pt x="17" y="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6" name="Freeform 234"/>
            <p:cNvSpPr>
              <a:spLocks/>
            </p:cNvSpPr>
            <p:nvPr/>
          </p:nvSpPr>
          <p:spPr bwMode="auto">
            <a:xfrm>
              <a:off x="2864644" y="1420612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8 w 99"/>
                <a:gd name="T3" fmla="*/ 89 h 89"/>
                <a:gd name="T4" fmla="*/ 69 w 99"/>
                <a:gd name="T5" fmla="*/ 87 h 89"/>
                <a:gd name="T6" fmla="*/ 53 w 99"/>
                <a:gd name="T7" fmla="*/ 75 h 89"/>
                <a:gd name="T8" fmla="*/ 51 w 99"/>
                <a:gd name="T9" fmla="*/ 56 h 89"/>
                <a:gd name="T10" fmla="*/ 55 w 99"/>
                <a:gd name="T11" fmla="*/ 50 h 89"/>
                <a:gd name="T12" fmla="*/ 58 w 99"/>
                <a:gd name="T13" fmla="*/ 46 h 89"/>
                <a:gd name="T14" fmla="*/ 62 w 99"/>
                <a:gd name="T15" fmla="*/ 41 h 89"/>
                <a:gd name="T16" fmla="*/ 81 w 99"/>
                <a:gd name="T17" fmla="*/ 39 h 89"/>
                <a:gd name="T18" fmla="*/ 97 w 99"/>
                <a:gd name="T19" fmla="*/ 51 h 89"/>
                <a:gd name="T20" fmla="*/ 99 w 99"/>
                <a:gd name="T21" fmla="*/ 49 h 89"/>
                <a:gd name="T22" fmla="*/ 88 w 99"/>
                <a:gd name="T23" fmla="*/ 29 h 89"/>
                <a:gd name="T24" fmla="*/ 43 w 99"/>
                <a:gd name="T25" fmla="*/ 20 h 89"/>
                <a:gd name="T26" fmla="*/ 19 w 99"/>
                <a:gd name="T27" fmla="*/ 2 h 89"/>
                <a:gd name="T28" fmla="*/ 11 w 99"/>
                <a:gd name="T29" fmla="*/ 3 h 89"/>
                <a:gd name="T30" fmla="*/ 2 w 99"/>
                <a:gd name="T31" fmla="*/ 16 h 89"/>
                <a:gd name="T32" fmla="*/ 3 w 99"/>
                <a:gd name="T33" fmla="*/ 24 h 89"/>
                <a:gd name="T34" fmla="*/ 26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73" y="3"/>
                    <a:pt x="43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3" y="1"/>
                    <a:pt x="11" y="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7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7" name="Freeform 235"/>
            <p:cNvSpPr>
              <a:spLocks noEditPoints="1"/>
            </p:cNvSpPr>
            <p:nvPr/>
          </p:nvSpPr>
          <p:spPr bwMode="auto">
            <a:xfrm>
              <a:off x="2647950" y="2632668"/>
              <a:ext cx="177403" cy="17859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2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6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5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8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8 h 69"/>
                <a:gd name="T78" fmla="*/ 61 w 69"/>
                <a:gd name="T79" fmla="*/ 41 h 69"/>
                <a:gd name="T80" fmla="*/ 56 w 69"/>
                <a:gd name="T81" fmla="*/ 46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8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2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2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7"/>
                  </a:cubicBezTo>
                  <a:cubicBezTo>
                    <a:pt x="39" y="57"/>
                    <a:pt x="39" y="58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6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5"/>
                    <a:pt x="23" y="54"/>
                  </a:cubicBezTo>
                  <a:cubicBezTo>
                    <a:pt x="22" y="54"/>
                    <a:pt x="21" y="54"/>
                    <a:pt x="21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6"/>
                    <a:pt x="15" y="55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3"/>
                    <a:pt x="15" y="22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3"/>
                    <a:pt x="54" y="15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20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9"/>
                    <a:pt x="56" y="29"/>
                  </a:cubicBezTo>
                  <a:cubicBezTo>
                    <a:pt x="57" y="30"/>
                    <a:pt x="57" y="31"/>
                    <a:pt x="58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6"/>
                    <a:pt x="56" y="36"/>
                    <a:pt x="56" y="38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8" name="Freeform 236"/>
            <p:cNvSpPr>
              <a:spLocks/>
            </p:cNvSpPr>
            <p:nvPr/>
          </p:nvSpPr>
          <p:spPr bwMode="auto">
            <a:xfrm>
              <a:off x="2722959" y="2671959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5 h 24"/>
                <a:gd name="T10" fmla="*/ 1 w 10"/>
                <a:gd name="T11" fmla="*/ 19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7"/>
                    <a:pt x="1" y="19"/>
                  </a:cubicBezTo>
                  <a:cubicBezTo>
                    <a:pt x="0" y="21"/>
                    <a:pt x="2" y="24"/>
                    <a:pt x="5" y="24"/>
                  </a:cubicBezTo>
                  <a:cubicBezTo>
                    <a:pt x="7" y="24"/>
                    <a:pt x="10" y="23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9" name="Freeform 237"/>
            <p:cNvSpPr>
              <a:spLocks/>
            </p:cNvSpPr>
            <p:nvPr/>
          </p:nvSpPr>
          <p:spPr bwMode="auto">
            <a:xfrm>
              <a:off x="2722959" y="2736253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2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0" name="Freeform 238"/>
            <p:cNvSpPr>
              <a:spLocks/>
            </p:cNvSpPr>
            <p:nvPr/>
          </p:nvSpPr>
          <p:spPr bwMode="auto">
            <a:xfrm>
              <a:off x="2740819" y="2612428"/>
              <a:ext cx="17859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1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1" name="Freeform 239"/>
            <p:cNvSpPr>
              <a:spLocks noEditPoints="1"/>
            </p:cNvSpPr>
            <p:nvPr/>
          </p:nvSpPr>
          <p:spPr bwMode="auto">
            <a:xfrm>
              <a:off x="2722959" y="2583853"/>
              <a:ext cx="61913" cy="5476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10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8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2" name="Freeform 240"/>
            <p:cNvSpPr>
              <a:spLocks noEditPoints="1"/>
            </p:cNvSpPr>
            <p:nvPr/>
          </p:nvSpPr>
          <p:spPr bwMode="auto">
            <a:xfrm>
              <a:off x="3323034" y="2592187"/>
              <a:ext cx="177403" cy="17740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1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5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4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7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7 h 69"/>
                <a:gd name="T78" fmla="*/ 61 w 69"/>
                <a:gd name="T79" fmla="*/ 41 h 69"/>
                <a:gd name="T80" fmla="*/ 56 w 69"/>
                <a:gd name="T81" fmla="*/ 45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1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1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6"/>
                  </a:cubicBezTo>
                  <a:cubicBezTo>
                    <a:pt x="39" y="57"/>
                    <a:pt x="39" y="57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4"/>
                    <a:pt x="23" y="54"/>
                  </a:cubicBezTo>
                  <a:cubicBezTo>
                    <a:pt x="22" y="54"/>
                    <a:pt x="21" y="54"/>
                    <a:pt x="21" y="54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6"/>
                    <a:pt x="15" y="54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49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2" y="13"/>
                    <a:pt x="54" y="14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8"/>
                    <a:pt x="56" y="29"/>
                  </a:cubicBezTo>
                  <a:cubicBezTo>
                    <a:pt x="57" y="30"/>
                    <a:pt x="57" y="30"/>
                    <a:pt x="58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5"/>
                    <a:pt x="56" y="36"/>
                    <a:pt x="56" y="37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3" name="Freeform 241"/>
            <p:cNvSpPr>
              <a:spLocks/>
            </p:cNvSpPr>
            <p:nvPr/>
          </p:nvSpPr>
          <p:spPr bwMode="auto">
            <a:xfrm>
              <a:off x="3396853" y="2630287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4 h 24"/>
                <a:gd name="T10" fmla="*/ 1 w 10"/>
                <a:gd name="T11" fmla="*/ 18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5"/>
                    <a:pt x="1" y="16"/>
                    <a:pt x="1" y="18"/>
                  </a:cubicBezTo>
                  <a:cubicBezTo>
                    <a:pt x="0" y="21"/>
                    <a:pt x="2" y="23"/>
                    <a:pt x="5" y="24"/>
                  </a:cubicBezTo>
                  <a:cubicBezTo>
                    <a:pt x="7" y="24"/>
                    <a:pt x="10" y="22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4" name="Freeform 242"/>
            <p:cNvSpPr>
              <a:spLocks/>
            </p:cNvSpPr>
            <p:nvPr/>
          </p:nvSpPr>
          <p:spPr bwMode="auto">
            <a:xfrm>
              <a:off x="3396853" y="2694581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1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5" name="Freeform 243"/>
            <p:cNvSpPr>
              <a:spLocks/>
            </p:cNvSpPr>
            <p:nvPr/>
          </p:nvSpPr>
          <p:spPr bwMode="auto">
            <a:xfrm>
              <a:off x="3414712" y="2571946"/>
              <a:ext cx="19050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0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6" name="Freeform 244"/>
            <p:cNvSpPr>
              <a:spLocks noEditPoints="1"/>
            </p:cNvSpPr>
            <p:nvPr/>
          </p:nvSpPr>
          <p:spPr bwMode="auto">
            <a:xfrm>
              <a:off x="3396853" y="2543371"/>
              <a:ext cx="61913" cy="5357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9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7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9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7" name="Freeform 245"/>
            <p:cNvSpPr>
              <a:spLocks noEditPoints="1"/>
            </p:cNvSpPr>
            <p:nvPr/>
          </p:nvSpPr>
          <p:spPr bwMode="auto">
            <a:xfrm>
              <a:off x="2259807" y="1686122"/>
              <a:ext cx="197644" cy="202406"/>
            </a:xfrm>
            <a:custGeom>
              <a:avLst/>
              <a:gdLst>
                <a:gd name="T0" fmla="*/ 74 w 77"/>
                <a:gd name="T1" fmla="*/ 36 h 79"/>
                <a:gd name="T2" fmla="*/ 72 w 77"/>
                <a:gd name="T3" fmla="*/ 33 h 79"/>
                <a:gd name="T4" fmla="*/ 76 w 77"/>
                <a:gd name="T5" fmla="*/ 10 h 79"/>
                <a:gd name="T6" fmla="*/ 72 w 77"/>
                <a:gd name="T7" fmla="*/ 5 h 79"/>
                <a:gd name="T8" fmla="*/ 60 w 77"/>
                <a:gd name="T9" fmla="*/ 3 h 79"/>
                <a:gd name="T10" fmla="*/ 56 w 77"/>
                <a:gd name="T11" fmla="*/ 7 h 79"/>
                <a:gd name="T12" fmla="*/ 55 w 77"/>
                <a:gd name="T13" fmla="*/ 12 h 79"/>
                <a:gd name="T14" fmla="*/ 50 w 77"/>
                <a:gd name="T15" fmla="*/ 5 h 79"/>
                <a:gd name="T16" fmla="*/ 36 w 77"/>
                <a:gd name="T17" fmla="*/ 3 h 79"/>
                <a:gd name="T18" fmla="*/ 4 w 77"/>
                <a:gd name="T19" fmla="*/ 25 h 79"/>
                <a:gd name="T20" fmla="*/ 5 w 77"/>
                <a:gd name="T21" fmla="*/ 32 h 79"/>
                <a:gd name="T22" fmla="*/ 0 w 77"/>
                <a:gd name="T23" fmla="*/ 66 h 79"/>
                <a:gd name="T24" fmla="*/ 3 w 77"/>
                <a:gd name="T25" fmla="*/ 70 h 79"/>
                <a:gd name="T26" fmla="*/ 62 w 77"/>
                <a:gd name="T27" fmla="*/ 78 h 79"/>
                <a:gd name="T28" fmla="*/ 66 w 77"/>
                <a:gd name="T29" fmla="*/ 76 h 79"/>
                <a:gd name="T30" fmla="*/ 71 w 77"/>
                <a:gd name="T31" fmla="*/ 42 h 79"/>
                <a:gd name="T32" fmla="*/ 74 w 77"/>
                <a:gd name="T33" fmla="*/ 36 h 79"/>
                <a:gd name="T34" fmla="*/ 28 w 77"/>
                <a:gd name="T35" fmla="*/ 68 h 79"/>
                <a:gd name="T36" fmla="*/ 9 w 77"/>
                <a:gd name="T37" fmla="*/ 65 h 79"/>
                <a:gd name="T38" fmla="*/ 12 w 77"/>
                <a:gd name="T39" fmla="*/ 43 h 79"/>
                <a:gd name="T40" fmla="*/ 16 w 77"/>
                <a:gd name="T41" fmla="*/ 40 h 79"/>
                <a:gd name="T42" fmla="*/ 28 w 77"/>
                <a:gd name="T43" fmla="*/ 41 h 79"/>
                <a:gd name="T44" fmla="*/ 31 w 77"/>
                <a:gd name="T45" fmla="*/ 46 h 79"/>
                <a:gd name="T46" fmla="*/ 28 w 77"/>
                <a:gd name="T47" fmla="*/ 68 h 79"/>
                <a:gd name="T48" fmla="*/ 47 w 77"/>
                <a:gd name="T49" fmla="*/ 63 h 79"/>
                <a:gd name="T50" fmla="*/ 43 w 77"/>
                <a:gd name="T51" fmla="*/ 62 h 79"/>
                <a:gd name="T52" fmla="*/ 40 w 77"/>
                <a:gd name="T53" fmla="*/ 58 h 79"/>
                <a:gd name="T54" fmla="*/ 41 w 77"/>
                <a:gd name="T55" fmla="*/ 54 h 79"/>
                <a:gd name="T56" fmla="*/ 49 w 77"/>
                <a:gd name="T57" fmla="*/ 56 h 79"/>
                <a:gd name="T58" fmla="*/ 47 w 77"/>
                <a:gd name="T59" fmla="*/ 63 h 79"/>
                <a:gd name="T60" fmla="*/ 49 w 77"/>
                <a:gd name="T61" fmla="*/ 52 h 79"/>
                <a:gd name="T62" fmla="*/ 41 w 77"/>
                <a:gd name="T63" fmla="*/ 51 h 79"/>
                <a:gd name="T64" fmla="*/ 42 w 77"/>
                <a:gd name="T65" fmla="*/ 47 h 79"/>
                <a:gd name="T66" fmla="*/ 46 w 77"/>
                <a:gd name="T67" fmla="*/ 44 h 79"/>
                <a:gd name="T68" fmla="*/ 50 w 77"/>
                <a:gd name="T69" fmla="*/ 44 h 79"/>
                <a:gd name="T70" fmla="*/ 49 w 77"/>
                <a:gd name="T71" fmla="*/ 52 h 79"/>
                <a:gd name="T72" fmla="*/ 60 w 77"/>
                <a:gd name="T73" fmla="*/ 61 h 79"/>
                <a:gd name="T74" fmla="*/ 55 w 77"/>
                <a:gd name="T75" fmla="*/ 64 h 79"/>
                <a:gd name="T76" fmla="*/ 51 w 77"/>
                <a:gd name="T77" fmla="*/ 63 h 79"/>
                <a:gd name="T78" fmla="*/ 52 w 77"/>
                <a:gd name="T79" fmla="*/ 56 h 79"/>
                <a:gd name="T80" fmla="*/ 60 w 77"/>
                <a:gd name="T81" fmla="*/ 57 h 79"/>
                <a:gd name="T82" fmla="*/ 60 w 77"/>
                <a:gd name="T83" fmla="*/ 61 h 79"/>
                <a:gd name="T84" fmla="*/ 61 w 77"/>
                <a:gd name="T85" fmla="*/ 54 h 79"/>
                <a:gd name="T86" fmla="*/ 53 w 77"/>
                <a:gd name="T87" fmla="*/ 52 h 79"/>
                <a:gd name="T88" fmla="*/ 54 w 77"/>
                <a:gd name="T89" fmla="*/ 45 h 79"/>
                <a:gd name="T90" fmla="*/ 58 w 77"/>
                <a:gd name="T91" fmla="*/ 46 h 79"/>
                <a:gd name="T92" fmla="*/ 61 w 77"/>
                <a:gd name="T93" fmla="*/ 50 h 79"/>
                <a:gd name="T94" fmla="*/ 61 w 77"/>
                <a:gd name="T95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79">
                  <a:moveTo>
                    <a:pt x="74" y="36"/>
                  </a:moveTo>
                  <a:cubicBezTo>
                    <a:pt x="72" y="33"/>
                    <a:pt x="72" y="33"/>
                    <a:pt x="72" y="33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7"/>
                    <a:pt x="75" y="5"/>
                    <a:pt x="72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3"/>
                    <a:pt x="56" y="5"/>
                    <a:pt x="56" y="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1"/>
                    <a:pt x="40" y="0"/>
                    <a:pt x="36" y="3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8"/>
                    <a:pt x="1" y="31"/>
                    <a:pt x="5" y="3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70"/>
                    <a:pt x="3" y="7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4" y="79"/>
                    <a:pt x="66" y="78"/>
                    <a:pt x="66" y="76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6" y="42"/>
                    <a:pt x="77" y="40"/>
                    <a:pt x="74" y="36"/>
                  </a:cubicBezTo>
                  <a:close/>
                  <a:moveTo>
                    <a:pt x="28" y="68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1"/>
                    <a:pt x="14" y="39"/>
                    <a:pt x="16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2" y="44"/>
                    <a:pt x="31" y="46"/>
                  </a:cubicBezTo>
                  <a:lnTo>
                    <a:pt x="28" y="68"/>
                  </a:lnTo>
                  <a:close/>
                  <a:moveTo>
                    <a:pt x="47" y="63"/>
                  </a:moveTo>
                  <a:cubicBezTo>
                    <a:pt x="43" y="62"/>
                    <a:pt x="43" y="62"/>
                    <a:pt x="43" y="62"/>
                  </a:cubicBezTo>
                  <a:cubicBezTo>
                    <a:pt x="41" y="62"/>
                    <a:pt x="40" y="60"/>
                    <a:pt x="40" y="5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9" y="56"/>
                    <a:pt x="49" y="56"/>
                    <a:pt x="49" y="56"/>
                  </a:cubicBezTo>
                  <a:lnTo>
                    <a:pt x="47" y="63"/>
                  </a:lnTo>
                  <a:close/>
                  <a:moveTo>
                    <a:pt x="49" y="52"/>
                  </a:moveTo>
                  <a:cubicBezTo>
                    <a:pt x="41" y="51"/>
                    <a:pt x="41" y="51"/>
                    <a:pt x="41" y="5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4" y="44"/>
                    <a:pt x="46" y="44"/>
                  </a:cubicBezTo>
                  <a:cubicBezTo>
                    <a:pt x="50" y="44"/>
                    <a:pt x="50" y="44"/>
                    <a:pt x="50" y="44"/>
                  </a:cubicBezTo>
                  <a:lnTo>
                    <a:pt x="49" y="52"/>
                  </a:lnTo>
                  <a:close/>
                  <a:moveTo>
                    <a:pt x="60" y="61"/>
                  </a:moveTo>
                  <a:cubicBezTo>
                    <a:pt x="59" y="63"/>
                    <a:pt x="57" y="64"/>
                    <a:pt x="55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60" y="57"/>
                    <a:pt x="60" y="57"/>
                    <a:pt x="60" y="57"/>
                  </a:cubicBezTo>
                  <a:lnTo>
                    <a:pt x="60" y="61"/>
                  </a:lnTo>
                  <a:close/>
                  <a:moveTo>
                    <a:pt x="61" y="54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2" y="48"/>
                    <a:pt x="61" y="50"/>
                  </a:cubicBezTo>
                  <a:lnTo>
                    <a:pt x="61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8" name="Freeform 246"/>
            <p:cNvSpPr>
              <a:spLocks noEditPoints="1"/>
            </p:cNvSpPr>
            <p:nvPr/>
          </p:nvSpPr>
          <p:spPr bwMode="auto">
            <a:xfrm>
              <a:off x="1418034" y="2146893"/>
              <a:ext cx="102394" cy="197644"/>
            </a:xfrm>
            <a:custGeom>
              <a:avLst/>
              <a:gdLst>
                <a:gd name="T0" fmla="*/ 34 w 40"/>
                <a:gd name="T1" fmla="*/ 38 h 77"/>
                <a:gd name="T2" fmla="*/ 27 w 40"/>
                <a:gd name="T3" fmla="*/ 33 h 77"/>
                <a:gd name="T4" fmla="*/ 25 w 40"/>
                <a:gd name="T5" fmla="*/ 18 h 77"/>
                <a:gd name="T6" fmla="*/ 26 w 40"/>
                <a:gd name="T7" fmla="*/ 18 h 77"/>
                <a:gd name="T8" fmla="*/ 30 w 40"/>
                <a:gd name="T9" fmla="*/ 18 h 77"/>
                <a:gd name="T10" fmla="*/ 31 w 40"/>
                <a:gd name="T11" fmla="*/ 17 h 77"/>
                <a:gd name="T12" fmla="*/ 32 w 40"/>
                <a:gd name="T13" fmla="*/ 14 h 77"/>
                <a:gd name="T14" fmla="*/ 32 w 40"/>
                <a:gd name="T15" fmla="*/ 11 h 77"/>
                <a:gd name="T16" fmla="*/ 31 w 40"/>
                <a:gd name="T17" fmla="*/ 10 h 77"/>
                <a:gd name="T18" fmla="*/ 30 w 40"/>
                <a:gd name="T19" fmla="*/ 9 h 77"/>
                <a:gd name="T20" fmla="*/ 27 w 40"/>
                <a:gd name="T21" fmla="*/ 9 h 77"/>
                <a:gd name="T22" fmla="*/ 23 w 40"/>
                <a:gd name="T23" fmla="*/ 9 h 77"/>
                <a:gd name="T24" fmla="*/ 23 w 40"/>
                <a:gd name="T25" fmla="*/ 2 h 77"/>
                <a:gd name="T26" fmla="*/ 20 w 40"/>
                <a:gd name="T27" fmla="*/ 0 h 77"/>
                <a:gd name="T28" fmla="*/ 18 w 40"/>
                <a:gd name="T29" fmla="*/ 3 h 77"/>
                <a:gd name="T30" fmla="*/ 19 w 40"/>
                <a:gd name="T31" fmla="*/ 10 h 77"/>
                <a:gd name="T32" fmla="*/ 18 w 40"/>
                <a:gd name="T33" fmla="*/ 10 h 77"/>
                <a:gd name="T34" fmla="*/ 14 w 40"/>
                <a:gd name="T35" fmla="*/ 10 h 77"/>
                <a:gd name="T36" fmla="*/ 13 w 40"/>
                <a:gd name="T37" fmla="*/ 3 h 77"/>
                <a:gd name="T38" fmla="*/ 10 w 40"/>
                <a:gd name="T39" fmla="*/ 1 h 77"/>
                <a:gd name="T40" fmla="*/ 8 w 40"/>
                <a:gd name="T41" fmla="*/ 4 h 77"/>
                <a:gd name="T42" fmla="*/ 9 w 40"/>
                <a:gd name="T43" fmla="*/ 12 h 77"/>
                <a:gd name="T44" fmla="*/ 4 w 40"/>
                <a:gd name="T45" fmla="*/ 16 h 77"/>
                <a:gd name="T46" fmla="*/ 1 w 40"/>
                <a:gd name="T47" fmla="*/ 21 h 77"/>
                <a:gd name="T48" fmla="*/ 0 w 40"/>
                <a:gd name="T49" fmla="*/ 26 h 77"/>
                <a:gd name="T50" fmla="*/ 2 w 40"/>
                <a:gd name="T51" fmla="*/ 33 h 77"/>
                <a:gd name="T52" fmla="*/ 6 w 40"/>
                <a:gd name="T53" fmla="*/ 37 h 77"/>
                <a:gd name="T54" fmla="*/ 11 w 40"/>
                <a:gd name="T55" fmla="*/ 39 h 77"/>
                <a:gd name="T56" fmla="*/ 12 w 40"/>
                <a:gd name="T57" fmla="*/ 40 h 77"/>
                <a:gd name="T58" fmla="*/ 15 w 40"/>
                <a:gd name="T59" fmla="*/ 57 h 77"/>
                <a:gd name="T60" fmla="*/ 10 w 40"/>
                <a:gd name="T61" fmla="*/ 57 h 77"/>
                <a:gd name="T62" fmla="*/ 5 w 40"/>
                <a:gd name="T63" fmla="*/ 56 h 77"/>
                <a:gd name="T64" fmla="*/ 4 w 40"/>
                <a:gd name="T65" fmla="*/ 57 h 77"/>
                <a:gd name="T66" fmla="*/ 3 w 40"/>
                <a:gd name="T67" fmla="*/ 60 h 77"/>
                <a:gd name="T68" fmla="*/ 3 w 40"/>
                <a:gd name="T69" fmla="*/ 63 h 77"/>
                <a:gd name="T70" fmla="*/ 4 w 40"/>
                <a:gd name="T71" fmla="*/ 65 h 77"/>
                <a:gd name="T72" fmla="*/ 9 w 40"/>
                <a:gd name="T73" fmla="*/ 66 h 77"/>
                <a:gd name="T74" fmla="*/ 16 w 40"/>
                <a:gd name="T75" fmla="*/ 66 h 77"/>
                <a:gd name="T76" fmla="*/ 17 w 40"/>
                <a:gd name="T77" fmla="*/ 75 h 77"/>
                <a:gd name="T78" fmla="*/ 20 w 40"/>
                <a:gd name="T79" fmla="*/ 77 h 77"/>
                <a:gd name="T80" fmla="*/ 22 w 40"/>
                <a:gd name="T81" fmla="*/ 74 h 77"/>
                <a:gd name="T82" fmla="*/ 21 w 40"/>
                <a:gd name="T83" fmla="*/ 66 h 77"/>
                <a:gd name="T84" fmla="*/ 26 w 40"/>
                <a:gd name="T85" fmla="*/ 65 h 77"/>
                <a:gd name="T86" fmla="*/ 27 w 40"/>
                <a:gd name="T87" fmla="*/ 73 h 77"/>
                <a:gd name="T88" fmla="*/ 29 w 40"/>
                <a:gd name="T89" fmla="*/ 76 h 77"/>
                <a:gd name="T90" fmla="*/ 32 w 40"/>
                <a:gd name="T91" fmla="*/ 73 h 77"/>
                <a:gd name="T92" fmla="*/ 30 w 40"/>
                <a:gd name="T93" fmla="*/ 63 h 77"/>
                <a:gd name="T94" fmla="*/ 34 w 40"/>
                <a:gd name="T95" fmla="*/ 61 h 77"/>
                <a:gd name="T96" fmla="*/ 38 w 40"/>
                <a:gd name="T97" fmla="*/ 55 h 77"/>
                <a:gd name="T98" fmla="*/ 39 w 40"/>
                <a:gd name="T99" fmla="*/ 47 h 77"/>
                <a:gd name="T100" fmla="*/ 34 w 40"/>
                <a:gd name="T101" fmla="*/ 38 h 77"/>
                <a:gd name="T102" fmla="*/ 15 w 40"/>
                <a:gd name="T103" fmla="*/ 19 h 77"/>
                <a:gd name="T104" fmla="*/ 20 w 40"/>
                <a:gd name="T105" fmla="*/ 18 h 77"/>
                <a:gd name="T106" fmla="*/ 21 w 40"/>
                <a:gd name="T107" fmla="*/ 32 h 77"/>
                <a:gd name="T108" fmla="*/ 16 w 40"/>
                <a:gd name="T109" fmla="*/ 30 h 77"/>
                <a:gd name="T110" fmla="*/ 15 w 40"/>
                <a:gd name="T111" fmla="*/ 19 h 77"/>
                <a:gd name="T112" fmla="*/ 20 w 40"/>
                <a:gd name="T113" fmla="*/ 56 h 77"/>
                <a:gd name="T114" fmla="*/ 18 w 40"/>
                <a:gd name="T115" fmla="*/ 41 h 77"/>
                <a:gd name="T116" fmla="*/ 23 w 40"/>
                <a:gd name="T117" fmla="*/ 43 h 77"/>
                <a:gd name="T118" fmla="*/ 24 w 40"/>
                <a:gd name="T119" fmla="*/ 55 h 77"/>
                <a:gd name="T120" fmla="*/ 20 w 40"/>
                <a:gd name="T121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77">
                  <a:moveTo>
                    <a:pt x="34" y="38"/>
                  </a:moveTo>
                  <a:cubicBezTo>
                    <a:pt x="32" y="36"/>
                    <a:pt x="30" y="35"/>
                    <a:pt x="27" y="3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7" y="18"/>
                    <a:pt x="29" y="18"/>
                    <a:pt x="30" y="18"/>
                  </a:cubicBezTo>
                  <a:cubicBezTo>
                    <a:pt x="31" y="19"/>
                    <a:pt x="31" y="18"/>
                    <a:pt x="31" y="17"/>
                  </a:cubicBezTo>
                  <a:cubicBezTo>
                    <a:pt x="32" y="16"/>
                    <a:pt x="32" y="15"/>
                    <a:pt x="32" y="14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6" y="9"/>
                    <a:pt x="25" y="9"/>
                    <a:pt x="23" y="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1" y="1"/>
                    <a:pt x="10" y="1"/>
                  </a:cubicBezTo>
                  <a:cubicBezTo>
                    <a:pt x="9" y="1"/>
                    <a:pt x="8" y="3"/>
                    <a:pt x="8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5" y="14"/>
                    <a:pt x="4" y="16"/>
                  </a:cubicBezTo>
                  <a:cubicBezTo>
                    <a:pt x="2" y="17"/>
                    <a:pt x="1" y="19"/>
                    <a:pt x="1" y="21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1" y="29"/>
                    <a:pt x="1" y="31"/>
                    <a:pt x="2" y="33"/>
                  </a:cubicBezTo>
                  <a:cubicBezTo>
                    <a:pt x="3" y="34"/>
                    <a:pt x="5" y="36"/>
                    <a:pt x="6" y="37"/>
                  </a:cubicBezTo>
                  <a:cubicBezTo>
                    <a:pt x="8" y="38"/>
                    <a:pt x="9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2" y="57"/>
                    <a:pt x="10" y="57"/>
                  </a:cubicBezTo>
                  <a:cubicBezTo>
                    <a:pt x="8" y="57"/>
                    <a:pt x="6" y="56"/>
                    <a:pt x="5" y="56"/>
                  </a:cubicBezTo>
                  <a:cubicBezTo>
                    <a:pt x="4" y="56"/>
                    <a:pt x="4" y="56"/>
                    <a:pt x="4" y="57"/>
                  </a:cubicBezTo>
                  <a:cubicBezTo>
                    <a:pt x="3" y="58"/>
                    <a:pt x="3" y="59"/>
                    <a:pt x="3" y="60"/>
                  </a:cubicBezTo>
                  <a:cubicBezTo>
                    <a:pt x="3" y="61"/>
                    <a:pt x="3" y="62"/>
                    <a:pt x="3" y="63"/>
                  </a:cubicBezTo>
                  <a:cubicBezTo>
                    <a:pt x="3" y="64"/>
                    <a:pt x="3" y="64"/>
                    <a:pt x="4" y="65"/>
                  </a:cubicBezTo>
                  <a:cubicBezTo>
                    <a:pt x="5" y="65"/>
                    <a:pt x="7" y="66"/>
                    <a:pt x="9" y="66"/>
                  </a:cubicBezTo>
                  <a:cubicBezTo>
                    <a:pt x="11" y="66"/>
                    <a:pt x="13" y="66"/>
                    <a:pt x="16" y="6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6"/>
                    <a:pt x="18" y="77"/>
                    <a:pt x="20" y="77"/>
                  </a:cubicBezTo>
                  <a:cubicBezTo>
                    <a:pt x="21" y="77"/>
                    <a:pt x="22" y="75"/>
                    <a:pt x="22" y="74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5"/>
                    <a:pt x="24" y="65"/>
                    <a:pt x="26" y="65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5"/>
                    <a:pt x="28" y="76"/>
                    <a:pt x="29" y="76"/>
                  </a:cubicBezTo>
                  <a:cubicBezTo>
                    <a:pt x="31" y="75"/>
                    <a:pt x="32" y="74"/>
                    <a:pt x="32" y="7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2" y="62"/>
                    <a:pt x="33" y="62"/>
                    <a:pt x="34" y="61"/>
                  </a:cubicBezTo>
                  <a:cubicBezTo>
                    <a:pt x="36" y="59"/>
                    <a:pt x="37" y="57"/>
                    <a:pt x="38" y="55"/>
                  </a:cubicBezTo>
                  <a:cubicBezTo>
                    <a:pt x="39" y="53"/>
                    <a:pt x="40" y="50"/>
                    <a:pt x="39" y="47"/>
                  </a:cubicBezTo>
                  <a:cubicBezTo>
                    <a:pt x="39" y="43"/>
                    <a:pt x="37" y="40"/>
                    <a:pt x="34" y="38"/>
                  </a:cubicBezTo>
                  <a:close/>
                  <a:moveTo>
                    <a:pt x="15" y="19"/>
                  </a:moveTo>
                  <a:cubicBezTo>
                    <a:pt x="16" y="19"/>
                    <a:pt x="18" y="18"/>
                    <a:pt x="20" y="18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9" y="31"/>
                    <a:pt x="18" y="31"/>
                    <a:pt x="16" y="30"/>
                  </a:cubicBezTo>
                  <a:lnTo>
                    <a:pt x="15" y="19"/>
                  </a:lnTo>
                  <a:close/>
                  <a:moveTo>
                    <a:pt x="20" y="56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20" y="42"/>
                    <a:pt x="21" y="42"/>
                    <a:pt x="23" y="4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1" y="56"/>
                    <a:pt x="2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9" name="Freeform 247"/>
            <p:cNvSpPr>
              <a:spLocks noEditPoints="1"/>
            </p:cNvSpPr>
            <p:nvPr/>
          </p:nvSpPr>
          <p:spPr bwMode="auto">
            <a:xfrm>
              <a:off x="3500437" y="2105222"/>
              <a:ext cx="117872" cy="232172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0" name="Freeform 248"/>
            <p:cNvSpPr>
              <a:spLocks/>
            </p:cNvSpPr>
            <p:nvPr/>
          </p:nvSpPr>
          <p:spPr bwMode="auto">
            <a:xfrm>
              <a:off x="2846784" y="2725537"/>
              <a:ext cx="61913" cy="105966"/>
            </a:xfrm>
            <a:custGeom>
              <a:avLst/>
              <a:gdLst>
                <a:gd name="T0" fmla="*/ 17 w 24"/>
                <a:gd name="T1" fmla="*/ 36 h 41"/>
                <a:gd name="T2" fmla="*/ 11 w 24"/>
                <a:gd name="T3" fmla="*/ 40 h 41"/>
                <a:gd name="T4" fmla="*/ 5 w 24"/>
                <a:gd name="T5" fmla="*/ 39 h 41"/>
                <a:gd name="T6" fmla="*/ 1 w 24"/>
                <a:gd name="T7" fmla="*/ 32 h 41"/>
                <a:gd name="T8" fmla="*/ 6 w 24"/>
                <a:gd name="T9" fmla="*/ 5 h 41"/>
                <a:gd name="T10" fmla="*/ 13 w 24"/>
                <a:gd name="T11" fmla="*/ 0 h 41"/>
                <a:gd name="T12" fmla="*/ 19 w 24"/>
                <a:gd name="T13" fmla="*/ 2 h 41"/>
                <a:gd name="T14" fmla="*/ 23 w 24"/>
                <a:gd name="T15" fmla="*/ 8 h 41"/>
                <a:gd name="T16" fmla="*/ 17 w 24"/>
                <a:gd name="T1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1">
                  <a:moveTo>
                    <a:pt x="17" y="36"/>
                  </a:moveTo>
                  <a:cubicBezTo>
                    <a:pt x="17" y="39"/>
                    <a:pt x="14" y="41"/>
                    <a:pt x="11" y="40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8"/>
                    <a:pt x="0" y="35"/>
                    <a:pt x="1" y="3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2"/>
                    <a:pt x="24" y="5"/>
                    <a:pt x="23" y="8"/>
                  </a:cubicBezTo>
                  <a:lnTo>
                    <a:pt x="17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1" name="Freeform 249"/>
            <p:cNvSpPr>
              <a:spLocks/>
            </p:cNvSpPr>
            <p:nvPr/>
          </p:nvSpPr>
          <p:spPr bwMode="auto">
            <a:xfrm>
              <a:off x="2905126" y="2710059"/>
              <a:ext cx="67865" cy="132160"/>
            </a:xfrm>
            <a:custGeom>
              <a:avLst/>
              <a:gdLst>
                <a:gd name="T0" fmla="*/ 18 w 26"/>
                <a:gd name="T1" fmla="*/ 47 h 51"/>
                <a:gd name="T2" fmla="*/ 11 w 26"/>
                <a:gd name="T3" fmla="*/ 51 h 51"/>
                <a:gd name="T4" fmla="*/ 5 w 26"/>
                <a:gd name="T5" fmla="*/ 50 h 51"/>
                <a:gd name="T6" fmla="*/ 1 w 26"/>
                <a:gd name="T7" fmla="*/ 43 h 51"/>
                <a:gd name="T8" fmla="*/ 9 w 26"/>
                <a:gd name="T9" fmla="*/ 5 h 51"/>
                <a:gd name="T10" fmla="*/ 16 w 26"/>
                <a:gd name="T11" fmla="*/ 0 h 51"/>
                <a:gd name="T12" fmla="*/ 21 w 26"/>
                <a:gd name="T13" fmla="*/ 2 h 51"/>
                <a:gd name="T14" fmla="*/ 26 w 26"/>
                <a:gd name="T15" fmla="*/ 8 h 51"/>
                <a:gd name="T16" fmla="*/ 18 w 26"/>
                <a:gd name="T17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8" y="47"/>
                  </a:moveTo>
                  <a:cubicBezTo>
                    <a:pt x="17" y="50"/>
                    <a:pt x="14" y="51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49"/>
                    <a:pt x="0" y="46"/>
                    <a:pt x="1" y="4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6" y="5"/>
                    <a:pt x="26" y="8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2" name="Freeform 250"/>
            <p:cNvSpPr>
              <a:spLocks/>
            </p:cNvSpPr>
            <p:nvPr/>
          </p:nvSpPr>
          <p:spPr bwMode="auto">
            <a:xfrm>
              <a:off x="2967038" y="2687436"/>
              <a:ext cx="75009" cy="166688"/>
            </a:xfrm>
            <a:custGeom>
              <a:avLst/>
              <a:gdLst>
                <a:gd name="T0" fmla="*/ 17 w 29"/>
                <a:gd name="T1" fmla="*/ 61 h 65"/>
                <a:gd name="T2" fmla="*/ 11 w 29"/>
                <a:gd name="T3" fmla="*/ 65 h 65"/>
                <a:gd name="T4" fmla="*/ 5 w 29"/>
                <a:gd name="T5" fmla="*/ 64 h 65"/>
                <a:gd name="T6" fmla="*/ 1 w 29"/>
                <a:gd name="T7" fmla="*/ 57 h 65"/>
                <a:gd name="T8" fmla="*/ 12 w 29"/>
                <a:gd name="T9" fmla="*/ 5 h 65"/>
                <a:gd name="T10" fmla="*/ 18 w 29"/>
                <a:gd name="T11" fmla="*/ 0 h 65"/>
                <a:gd name="T12" fmla="*/ 24 w 29"/>
                <a:gd name="T13" fmla="*/ 2 h 65"/>
                <a:gd name="T14" fmla="*/ 28 w 29"/>
                <a:gd name="T15" fmla="*/ 8 h 65"/>
                <a:gd name="T16" fmla="*/ 17 w 29"/>
                <a:gd name="T1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17" y="61"/>
                  </a:moveTo>
                  <a:cubicBezTo>
                    <a:pt x="17" y="64"/>
                    <a:pt x="14" y="65"/>
                    <a:pt x="11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3"/>
                    <a:pt x="0" y="60"/>
                    <a:pt x="1" y="5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5" y="0"/>
                    <a:pt x="18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9" y="5"/>
                    <a:pt x="28" y="8"/>
                  </a:cubicBezTo>
                  <a:lnTo>
                    <a:pt x="17" y="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3" name="Freeform 251"/>
            <p:cNvSpPr>
              <a:spLocks/>
            </p:cNvSpPr>
            <p:nvPr/>
          </p:nvSpPr>
          <p:spPr bwMode="auto">
            <a:xfrm>
              <a:off x="3024188" y="2733872"/>
              <a:ext cx="66675" cy="133350"/>
            </a:xfrm>
            <a:custGeom>
              <a:avLst/>
              <a:gdLst>
                <a:gd name="T0" fmla="*/ 17 w 26"/>
                <a:gd name="T1" fmla="*/ 47 h 52"/>
                <a:gd name="T2" fmla="*/ 11 w 26"/>
                <a:gd name="T3" fmla="*/ 51 h 52"/>
                <a:gd name="T4" fmla="*/ 5 w 26"/>
                <a:gd name="T5" fmla="*/ 50 h 52"/>
                <a:gd name="T6" fmla="*/ 1 w 26"/>
                <a:gd name="T7" fmla="*/ 44 h 52"/>
                <a:gd name="T8" fmla="*/ 9 w 26"/>
                <a:gd name="T9" fmla="*/ 5 h 52"/>
                <a:gd name="T10" fmla="*/ 15 w 26"/>
                <a:gd name="T11" fmla="*/ 1 h 52"/>
                <a:gd name="T12" fmla="*/ 21 w 26"/>
                <a:gd name="T13" fmla="*/ 2 h 52"/>
                <a:gd name="T14" fmla="*/ 25 w 26"/>
                <a:gd name="T15" fmla="*/ 9 h 52"/>
                <a:gd name="T16" fmla="*/ 17 w 26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2">
                  <a:moveTo>
                    <a:pt x="17" y="47"/>
                  </a:moveTo>
                  <a:cubicBezTo>
                    <a:pt x="17" y="50"/>
                    <a:pt x="14" y="52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1" y="4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2" y="0"/>
                    <a:pt x="15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3"/>
                    <a:pt x="26" y="6"/>
                    <a:pt x="25" y="9"/>
                  </a:cubicBezTo>
                  <a:lnTo>
                    <a:pt x="17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4" name="Freeform 252"/>
            <p:cNvSpPr>
              <a:spLocks noEditPoints="1"/>
            </p:cNvSpPr>
            <p:nvPr/>
          </p:nvSpPr>
          <p:spPr bwMode="auto">
            <a:xfrm>
              <a:off x="1269207" y="2171897"/>
              <a:ext cx="120253" cy="121444"/>
            </a:xfrm>
            <a:custGeom>
              <a:avLst/>
              <a:gdLst>
                <a:gd name="T0" fmla="*/ 26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6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6" y="2"/>
                  </a:moveTo>
                  <a:cubicBezTo>
                    <a:pt x="15" y="0"/>
                    <a:pt x="3" y="9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9"/>
                    <a:pt x="45" y="27"/>
                  </a:cubicBezTo>
                  <a:cubicBezTo>
                    <a:pt x="47" y="15"/>
                    <a:pt x="38" y="4"/>
                    <a:pt x="26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1"/>
                    <a:pt x="6" y="21"/>
                  </a:cubicBezTo>
                  <a:cubicBezTo>
                    <a:pt x="7" y="11"/>
                    <a:pt x="16" y="5"/>
                    <a:pt x="26" y="6"/>
                  </a:cubicBezTo>
                  <a:cubicBezTo>
                    <a:pt x="35" y="8"/>
                    <a:pt x="42" y="17"/>
                    <a:pt x="41" y="26"/>
                  </a:cubicBezTo>
                  <a:cubicBezTo>
                    <a:pt x="39" y="36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5" name="Freeform 253"/>
            <p:cNvSpPr>
              <a:spLocks/>
            </p:cNvSpPr>
            <p:nvPr/>
          </p:nvSpPr>
          <p:spPr bwMode="auto">
            <a:xfrm>
              <a:off x="1296591" y="2205234"/>
              <a:ext cx="64294" cy="5715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5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9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1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0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8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8"/>
                    <a:pt x="10" y="16"/>
                    <a:pt x="9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5" y="13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4" y="4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4"/>
                    <a:pt x="20" y="1"/>
                    <a:pt x="17" y="1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6" name="Freeform 254"/>
            <p:cNvSpPr>
              <a:spLocks noEditPoints="1"/>
            </p:cNvSpPr>
            <p:nvPr/>
          </p:nvSpPr>
          <p:spPr bwMode="auto">
            <a:xfrm>
              <a:off x="2472928" y="1762322"/>
              <a:ext cx="121444" cy="121444"/>
            </a:xfrm>
            <a:custGeom>
              <a:avLst/>
              <a:gdLst>
                <a:gd name="T0" fmla="*/ 27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7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7" y="2"/>
                  </a:moveTo>
                  <a:cubicBezTo>
                    <a:pt x="15" y="0"/>
                    <a:pt x="4" y="8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8"/>
                    <a:pt x="45" y="27"/>
                  </a:cubicBezTo>
                  <a:cubicBezTo>
                    <a:pt x="47" y="15"/>
                    <a:pt x="38" y="4"/>
                    <a:pt x="27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0"/>
                    <a:pt x="6" y="21"/>
                  </a:cubicBezTo>
                  <a:cubicBezTo>
                    <a:pt x="8" y="11"/>
                    <a:pt x="16" y="5"/>
                    <a:pt x="26" y="6"/>
                  </a:cubicBezTo>
                  <a:cubicBezTo>
                    <a:pt x="35" y="7"/>
                    <a:pt x="42" y="16"/>
                    <a:pt x="41" y="26"/>
                  </a:cubicBezTo>
                  <a:cubicBezTo>
                    <a:pt x="39" y="35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7" name="Freeform 255"/>
            <p:cNvSpPr>
              <a:spLocks/>
            </p:cNvSpPr>
            <p:nvPr/>
          </p:nvSpPr>
          <p:spPr bwMode="auto">
            <a:xfrm>
              <a:off x="2501503" y="1796850"/>
              <a:ext cx="64294" cy="5596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4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8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0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1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7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7"/>
                    <a:pt x="10" y="16"/>
                    <a:pt x="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4" y="3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8" name="Freeform 256"/>
            <p:cNvSpPr>
              <a:spLocks noEditPoints="1"/>
            </p:cNvSpPr>
            <p:nvPr/>
          </p:nvSpPr>
          <p:spPr bwMode="auto">
            <a:xfrm>
              <a:off x="365522" y="2129034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8" y="41"/>
                    <a:pt x="15" y="40"/>
                  </a:cubicBezTo>
                  <a:cubicBezTo>
                    <a:pt x="21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2" y="34"/>
                    <a:pt x="14" y="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9" name="Freeform 257"/>
            <p:cNvSpPr>
              <a:spLocks noEditPoints="1"/>
            </p:cNvSpPr>
            <p:nvPr/>
          </p:nvSpPr>
          <p:spPr bwMode="auto">
            <a:xfrm>
              <a:off x="2259806" y="1909959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9" y="41"/>
                    <a:pt x="15" y="40"/>
                  </a:cubicBezTo>
                  <a:cubicBezTo>
                    <a:pt x="22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3" y="34"/>
                    <a:pt x="14" y="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0" name="Freeform 258"/>
            <p:cNvSpPr>
              <a:spLocks noEditPoints="1"/>
            </p:cNvSpPr>
            <p:nvPr/>
          </p:nvSpPr>
          <p:spPr bwMode="auto">
            <a:xfrm>
              <a:off x="3489721" y="2913656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1" name="Freeform 259"/>
            <p:cNvSpPr>
              <a:spLocks noEditPoints="1"/>
            </p:cNvSpPr>
            <p:nvPr/>
          </p:nvSpPr>
          <p:spPr bwMode="auto">
            <a:xfrm>
              <a:off x="3314700" y="2084981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6 w 46"/>
                <a:gd name="T11" fmla="*/ 65 h 75"/>
                <a:gd name="T12" fmla="*/ 36 w 46"/>
                <a:gd name="T13" fmla="*/ 46 h 75"/>
                <a:gd name="T14" fmla="*/ 26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6" y="75"/>
                    <a:pt x="27" y="73"/>
                  </a:cubicBezTo>
                  <a:cubicBezTo>
                    <a:pt x="39" y="71"/>
                    <a:pt x="46" y="61"/>
                    <a:pt x="45" y="49"/>
                  </a:cubicBezTo>
                  <a:cubicBezTo>
                    <a:pt x="41" y="27"/>
                    <a:pt x="16" y="0"/>
                    <a:pt x="16" y="0"/>
                  </a:cubicBezTo>
                  <a:close/>
                  <a:moveTo>
                    <a:pt x="26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6" y="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2" name="Freeform 260"/>
            <p:cNvSpPr>
              <a:spLocks/>
            </p:cNvSpPr>
            <p:nvPr/>
          </p:nvSpPr>
          <p:spPr bwMode="auto">
            <a:xfrm>
              <a:off x="2521744" y="2596950"/>
              <a:ext cx="95250" cy="192881"/>
            </a:xfrm>
            <a:custGeom>
              <a:avLst/>
              <a:gdLst>
                <a:gd name="T0" fmla="*/ 37 w 37"/>
                <a:gd name="T1" fmla="*/ 14 h 75"/>
                <a:gd name="T2" fmla="*/ 37 w 37"/>
                <a:gd name="T3" fmla="*/ 14 h 75"/>
                <a:gd name="T4" fmla="*/ 37 w 37"/>
                <a:gd name="T5" fmla="*/ 14 h 75"/>
                <a:gd name="T6" fmla="*/ 26 w 37"/>
                <a:gd name="T7" fmla="*/ 4 h 75"/>
                <a:gd name="T8" fmla="*/ 25 w 37"/>
                <a:gd name="T9" fmla="*/ 4 h 75"/>
                <a:gd name="T10" fmla="*/ 20 w 37"/>
                <a:gd name="T11" fmla="*/ 3 h 75"/>
                <a:gd name="T12" fmla="*/ 4 w 37"/>
                <a:gd name="T13" fmla="*/ 10 h 75"/>
                <a:gd name="T14" fmla="*/ 1 w 37"/>
                <a:gd name="T15" fmla="*/ 31 h 75"/>
                <a:gd name="T16" fmla="*/ 4 w 37"/>
                <a:gd name="T17" fmla="*/ 35 h 75"/>
                <a:gd name="T18" fmla="*/ 8 w 37"/>
                <a:gd name="T19" fmla="*/ 32 h 75"/>
                <a:gd name="T20" fmla="*/ 10 w 37"/>
                <a:gd name="T21" fmla="*/ 15 h 75"/>
                <a:gd name="T22" fmla="*/ 11 w 37"/>
                <a:gd name="T23" fmla="*/ 16 h 75"/>
                <a:gd name="T24" fmla="*/ 10 w 37"/>
                <a:gd name="T25" fmla="*/ 26 h 75"/>
                <a:gd name="T26" fmla="*/ 9 w 37"/>
                <a:gd name="T27" fmla="*/ 35 h 75"/>
                <a:gd name="T28" fmla="*/ 4 w 37"/>
                <a:gd name="T29" fmla="*/ 68 h 75"/>
                <a:gd name="T30" fmla="*/ 7 w 37"/>
                <a:gd name="T31" fmla="*/ 73 h 75"/>
                <a:gd name="T32" fmla="*/ 12 w 37"/>
                <a:gd name="T33" fmla="*/ 70 h 75"/>
                <a:gd name="T34" fmla="*/ 16 w 37"/>
                <a:gd name="T35" fmla="*/ 39 h 75"/>
                <a:gd name="T36" fmla="*/ 17 w 37"/>
                <a:gd name="T37" fmla="*/ 39 h 75"/>
                <a:gd name="T38" fmla="*/ 13 w 37"/>
                <a:gd name="T39" fmla="*/ 70 h 75"/>
                <a:gd name="T40" fmla="*/ 16 w 37"/>
                <a:gd name="T41" fmla="*/ 74 h 75"/>
                <a:gd name="T42" fmla="*/ 21 w 37"/>
                <a:gd name="T43" fmla="*/ 71 h 75"/>
                <a:gd name="T44" fmla="*/ 26 w 37"/>
                <a:gd name="T45" fmla="*/ 37 h 75"/>
                <a:gd name="T46" fmla="*/ 27 w 37"/>
                <a:gd name="T47" fmla="*/ 28 h 75"/>
                <a:gd name="T48" fmla="*/ 29 w 37"/>
                <a:gd name="T49" fmla="*/ 18 h 75"/>
                <a:gd name="T50" fmla="*/ 30 w 37"/>
                <a:gd name="T51" fmla="*/ 18 h 75"/>
                <a:gd name="T52" fmla="*/ 27 w 37"/>
                <a:gd name="T53" fmla="*/ 35 h 75"/>
                <a:gd name="T54" fmla="*/ 30 w 37"/>
                <a:gd name="T55" fmla="*/ 39 h 75"/>
                <a:gd name="T56" fmla="*/ 34 w 37"/>
                <a:gd name="T57" fmla="*/ 36 h 75"/>
                <a:gd name="T58" fmla="*/ 37 w 37"/>
                <a:gd name="T59" fmla="*/ 14 h 75"/>
                <a:gd name="T60" fmla="*/ 37 w 37"/>
                <a:gd name="T61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75"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8"/>
                    <a:pt x="30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5" y="0"/>
                    <a:pt x="4" y="1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6" y="35"/>
                    <a:pt x="7" y="34"/>
                    <a:pt x="8" y="3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71"/>
                    <a:pt x="5" y="73"/>
                    <a:pt x="7" y="73"/>
                  </a:cubicBezTo>
                  <a:cubicBezTo>
                    <a:pt x="9" y="73"/>
                    <a:pt x="11" y="72"/>
                    <a:pt x="12" y="7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2"/>
                    <a:pt x="14" y="74"/>
                    <a:pt x="16" y="74"/>
                  </a:cubicBezTo>
                  <a:cubicBezTo>
                    <a:pt x="19" y="75"/>
                    <a:pt x="21" y="73"/>
                    <a:pt x="21" y="71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7"/>
                    <a:pt x="28" y="39"/>
                    <a:pt x="30" y="39"/>
                  </a:cubicBezTo>
                  <a:cubicBezTo>
                    <a:pt x="32" y="39"/>
                    <a:pt x="34" y="38"/>
                    <a:pt x="34" y="3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3" name="Freeform 261"/>
            <p:cNvSpPr>
              <a:spLocks/>
            </p:cNvSpPr>
            <p:nvPr/>
          </p:nvSpPr>
          <p:spPr bwMode="auto">
            <a:xfrm>
              <a:off x="2561035" y="2563612"/>
              <a:ext cx="40481" cy="41672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9 h 16"/>
                <a:gd name="T4" fmla="*/ 9 w 16"/>
                <a:gd name="T5" fmla="*/ 0 h 16"/>
                <a:gd name="T6" fmla="*/ 1 w 16"/>
                <a:gd name="T7" fmla="*/ 7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11" y="16"/>
                    <a:pt x="15" y="13"/>
                    <a:pt x="16" y="9"/>
                  </a:cubicBezTo>
                  <a:cubicBezTo>
                    <a:pt x="16" y="5"/>
                    <a:pt x="14" y="1"/>
                    <a:pt x="9" y="0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4" name="Freeform 262"/>
            <p:cNvSpPr>
              <a:spLocks/>
            </p:cNvSpPr>
            <p:nvPr/>
          </p:nvSpPr>
          <p:spPr bwMode="auto">
            <a:xfrm>
              <a:off x="3363515" y="1387275"/>
              <a:ext cx="121444" cy="188119"/>
            </a:xfrm>
            <a:custGeom>
              <a:avLst/>
              <a:gdLst>
                <a:gd name="T0" fmla="*/ 35 w 47"/>
                <a:gd name="T1" fmla="*/ 5 h 73"/>
                <a:gd name="T2" fmla="*/ 35 w 47"/>
                <a:gd name="T3" fmla="*/ 5 h 73"/>
                <a:gd name="T4" fmla="*/ 35 w 47"/>
                <a:gd name="T5" fmla="*/ 5 h 73"/>
                <a:gd name="T6" fmla="*/ 20 w 47"/>
                <a:gd name="T7" fmla="*/ 2 h 73"/>
                <a:gd name="T8" fmla="*/ 20 w 47"/>
                <a:gd name="T9" fmla="*/ 2 h 73"/>
                <a:gd name="T10" fmla="*/ 15 w 47"/>
                <a:gd name="T11" fmla="*/ 4 h 73"/>
                <a:gd name="T12" fmla="*/ 3 w 47"/>
                <a:gd name="T13" fmla="*/ 17 h 73"/>
                <a:gd name="T14" fmla="*/ 10 w 47"/>
                <a:gd name="T15" fmla="*/ 38 h 73"/>
                <a:gd name="T16" fmla="*/ 15 w 47"/>
                <a:gd name="T17" fmla="*/ 40 h 73"/>
                <a:gd name="T18" fmla="*/ 17 w 47"/>
                <a:gd name="T19" fmla="*/ 35 h 73"/>
                <a:gd name="T20" fmla="*/ 11 w 47"/>
                <a:gd name="T21" fmla="*/ 19 h 73"/>
                <a:gd name="T22" fmla="*/ 13 w 47"/>
                <a:gd name="T23" fmla="*/ 19 h 73"/>
                <a:gd name="T24" fmla="*/ 16 w 47"/>
                <a:gd name="T25" fmla="*/ 29 h 73"/>
                <a:gd name="T26" fmla="*/ 19 w 47"/>
                <a:gd name="T27" fmla="*/ 37 h 73"/>
                <a:gd name="T28" fmla="*/ 30 w 47"/>
                <a:gd name="T29" fmla="*/ 69 h 73"/>
                <a:gd name="T30" fmla="*/ 35 w 47"/>
                <a:gd name="T31" fmla="*/ 72 h 73"/>
                <a:gd name="T32" fmla="*/ 37 w 47"/>
                <a:gd name="T33" fmla="*/ 67 h 73"/>
                <a:gd name="T34" fmla="*/ 27 w 47"/>
                <a:gd name="T35" fmla="*/ 37 h 73"/>
                <a:gd name="T36" fmla="*/ 29 w 47"/>
                <a:gd name="T37" fmla="*/ 37 h 73"/>
                <a:gd name="T38" fmla="*/ 39 w 47"/>
                <a:gd name="T39" fmla="*/ 66 h 73"/>
                <a:gd name="T40" fmla="*/ 44 w 47"/>
                <a:gd name="T41" fmla="*/ 69 h 73"/>
                <a:gd name="T42" fmla="*/ 46 w 47"/>
                <a:gd name="T43" fmla="*/ 64 h 73"/>
                <a:gd name="T44" fmla="*/ 35 w 47"/>
                <a:gd name="T45" fmla="*/ 32 h 73"/>
                <a:gd name="T46" fmla="*/ 33 w 47"/>
                <a:gd name="T47" fmla="*/ 23 h 73"/>
                <a:gd name="T48" fmla="*/ 29 w 47"/>
                <a:gd name="T49" fmla="*/ 13 h 73"/>
                <a:gd name="T50" fmla="*/ 30 w 47"/>
                <a:gd name="T51" fmla="*/ 13 h 73"/>
                <a:gd name="T52" fmla="*/ 36 w 47"/>
                <a:gd name="T53" fmla="*/ 29 h 73"/>
                <a:gd name="T54" fmla="*/ 40 w 47"/>
                <a:gd name="T55" fmla="*/ 31 h 73"/>
                <a:gd name="T56" fmla="*/ 42 w 47"/>
                <a:gd name="T57" fmla="*/ 27 h 73"/>
                <a:gd name="T58" fmla="*/ 35 w 47"/>
                <a:gd name="T59" fmla="*/ 6 h 73"/>
                <a:gd name="T60" fmla="*/ 35 w 47"/>
                <a:gd name="T61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3"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0"/>
                    <a:pt x="24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0" y="8"/>
                    <a:pt x="3" y="1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3" y="40"/>
                    <a:pt x="15" y="40"/>
                  </a:cubicBezTo>
                  <a:cubicBezTo>
                    <a:pt x="16" y="39"/>
                    <a:pt x="17" y="37"/>
                    <a:pt x="17" y="3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2"/>
                    <a:pt x="33" y="73"/>
                    <a:pt x="35" y="72"/>
                  </a:cubicBezTo>
                  <a:cubicBezTo>
                    <a:pt x="37" y="71"/>
                    <a:pt x="38" y="69"/>
                    <a:pt x="37" y="6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9"/>
                    <a:pt x="42" y="70"/>
                    <a:pt x="44" y="69"/>
                  </a:cubicBezTo>
                  <a:cubicBezTo>
                    <a:pt x="46" y="68"/>
                    <a:pt x="47" y="66"/>
                    <a:pt x="46" y="64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1"/>
                    <a:pt x="38" y="32"/>
                    <a:pt x="40" y="31"/>
                  </a:cubicBezTo>
                  <a:cubicBezTo>
                    <a:pt x="42" y="30"/>
                    <a:pt x="43" y="28"/>
                    <a:pt x="42" y="2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5" name="Freeform 263"/>
            <p:cNvSpPr>
              <a:spLocks/>
            </p:cNvSpPr>
            <p:nvPr/>
          </p:nvSpPr>
          <p:spPr bwMode="auto">
            <a:xfrm>
              <a:off x="3376613" y="1350365"/>
              <a:ext cx="46434" cy="46435"/>
            </a:xfrm>
            <a:custGeom>
              <a:avLst/>
              <a:gdLst>
                <a:gd name="T0" fmla="*/ 11 w 18"/>
                <a:gd name="T1" fmla="*/ 16 h 18"/>
                <a:gd name="T2" fmla="*/ 16 w 18"/>
                <a:gd name="T3" fmla="*/ 7 h 18"/>
                <a:gd name="T4" fmla="*/ 7 w 18"/>
                <a:gd name="T5" fmla="*/ 2 h 18"/>
                <a:gd name="T6" fmla="*/ 2 w 18"/>
                <a:gd name="T7" fmla="*/ 11 h 18"/>
                <a:gd name="T8" fmla="*/ 11 w 18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1" y="16"/>
                  </a:moveTo>
                  <a:cubicBezTo>
                    <a:pt x="15" y="15"/>
                    <a:pt x="18" y="11"/>
                    <a:pt x="16" y="7"/>
                  </a:cubicBezTo>
                  <a:cubicBezTo>
                    <a:pt x="15" y="3"/>
                    <a:pt x="11" y="0"/>
                    <a:pt x="7" y="2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6" name="Freeform 264"/>
            <p:cNvSpPr>
              <a:spLocks noEditPoints="1"/>
            </p:cNvSpPr>
            <p:nvPr/>
          </p:nvSpPr>
          <p:spPr bwMode="auto">
            <a:xfrm>
              <a:off x="2357438" y="2550515"/>
              <a:ext cx="121444" cy="223838"/>
            </a:xfrm>
            <a:custGeom>
              <a:avLst/>
              <a:gdLst>
                <a:gd name="T0" fmla="*/ 27 w 47"/>
                <a:gd name="T1" fmla="*/ 14 h 87"/>
                <a:gd name="T2" fmla="*/ 35 w 47"/>
                <a:gd name="T3" fmla="*/ 8 h 87"/>
                <a:gd name="T4" fmla="*/ 29 w 47"/>
                <a:gd name="T5" fmla="*/ 1 h 87"/>
                <a:gd name="T6" fmla="*/ 22 w 47"/>
                <a:gd name="T7" fmla="*/ 6 h 87"/>
                <a:gd name="T8" fmla="*/ 27 w 47"/>
                <a:gd name="T9" fmla="*/ 14 h 87"/>
                <a:gd name="T10" fmla="*/ 41 w 47"/>
                <a:gd name="T11" fmla="*/ 39 h 87"/>
                <a:gd name="T12" fmla="*/ 44 w 47"/>
                <a:gd name="T13" fmla="*/ 42 h 87"/>
                <a:gd name="T14" fmla="*/ 47 w 47"/>
                <a:gd name="T15" fmla="*/ 39 h 87"/>
                <a:gd name="T16" fmla="*/ 46 w 47"/>
                <a:gd name="T17" fmla="*/ 25 h 87"/>
                <a:gd name="T18" fmla="*/ 44 w 47"/>
                <a:gd name="T19" fmla="*/ 22 h 87"/>
                <a:gd name="T20" fmla="*/ 36 w 47"/>
                <a:gd name="T21" fmla="*/ 17 h 87"/>
                <a:gd name="T22" fmla="*/ 29 w 47"/>
                <a:gd name="T23" fmla="*/ 15 h 87"/>
                <a:gd name="T24" fmla="*/ 24 w 47"/>
                <a:gd name="T25" fmla="*/ 17 h 87"/>
                <a:gd name="T26" fmla="*/ 24 w 47"/>
                <a:gd name="T27" fmla="*/ 17 h 87"/>
                <a:gd name="T28" fmla="*/ 24 w 47"/>
                <a:gd name="T29" fmla="*/ 17 h 87"/>
                <a:gd name="T30" fmla="*/ 23 w 47"/>
                <a:gd name="T31" fmla="*/ 18 h 87"/>
                <a:gd name="T32" fmla="*/ 14 w 47"/>
                <a:gd name="T33" fmla="*/ 28 h 87"/>
                <a:gd name="T34" fmla="*/ 14 w 47"/>
                <a:gd name="T35" fmla="*/ 28 h 87"/>
                <a:gd name="T36" fmla="*/ 2 w 47"/>
                <a:gd name="T37" fmla="*/ 36 h 87"/>
                <a:gd name="T38" fmla="*/ 1 w 47"/>
                <a:gd name="T39" fmla="*/ 40 h 87"/>
                <a:gd name="T40" fmla="*/ 6 w 47"/>
                <a:gd name="T41" fmla="*/ 42 h 87"/>
                <a:gd name="T42" fmla="*/ 18 w 47"/>
                <a:gd name="T43" fmla="*/ 34 h 87"/>
                <a:gd name="T44" fmla="*/ 18 w 47"/>
                <a:gd name="T45" fmla="*/ 34 h 87"/>
                <a:gd name="T46" fmla="*/ 19 w 47"/>
                <a:gd name="T47" fmla="*/ 33 h 87"/>
                <a:gd name="T48" fmla="*/ 21 w 47"/>
                <a:gd name="T49" fmla="*/ 31 h 87"/>
                <a:gd name="T50" fmla="*/ 21 w 47"/>
                <a:gd name="T51" fmla="*/ 41 h 87"/>
                <a:gd name="T52" fmla="*/ 22 w 47"/>
                <a:gd name="T53" fmla="*/ 44 h 87"/>
                <a:gd name="T54" fmla="*/ 13 w 47"/>
                <a:gd name="T55" fmla="*/ 58 h 87"/>
                <a:gd name="T56" fmla="*/ 13 w 47"/>
                <a:gd name="T57" fmla="*/ 58 h 87"/>
                <a:gd name="T58" fmla="*/ 13 w 47"/>
                <a:gd name="T59" fmla="*/ 59 h 87"/>
                <a:gd name="T60" fmla="*/ 12 w 47"/>
                <a:gd name="T61" fmla="*/ 61 h 87"/>
                <a:gd name="T62" fmla="*/ 6 w 47"/>
                <a:gd name="T63" fmla="*/ 79 h 87"/>
                <a:gd name="T64" fmla="*/ 10 w 47"/>
                <a:gd name="T65" fmla="*/ 84 h 87"/>
                <a:gd name="T66" fmla="*/ 15 w 47"/>
                <a:gd name="T67" fmla="*/ 80 h 87"/>
                <a:gd name="T68" fmla="*/ 20 w 47"/>
                <a:gd name="T69" fmla="*/ 64 h 87"/>
                <a:gd name="T70" fmla="*/ 28 w 47"/>
                <a:gd name="T71" fmla="*/ 55 h 87"/>
                <a:gd name="T72" fmla="*/ 31 w 47"/>
                <a:gd name="T73" fmla="*/ 83 h 87"/>
                <a:gd name="T74" fmla="*/ 35 w 47"/>
                <a:gd name="T75" fmla="*/ 87 h 87"/>
                <a:gd name="T76" fmla="*/ 39 w 47"/>
                <a:gd name="T77" fmla="*/ 82 h 87"/>
                <a:gd name="T78" fmla="*/ 37 w 47"/>
                <a:gd name="T79" fmla="*/ 45 h 87"/>
                <a:gd name="T80" fmla="*/ 38 w 47"/>
                <a:gd name="T81" fmla="*/ 41 h 87"/>
                <a:gd name="T82" fmla="*/ 38 w 47"/>
                <a:gd name="T83" fmla="*/ 26 h 87"/>
                <a:gd name="T84" fmla="*/ 40 w 47"/>
                <a:gd name="T85" fmla="*/ 27 h 87"/>
                <a:gd name="T86" fmla="*/ 41 w 47"/>
                <a:gd name="T87" fmla="*/ 3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87">
                  <a:moveTo>
                    <a:pt x="27" y="14"/>
                  </a:moveTo>
                  <a:cubicBezTo>
                    <a:pt x="31" y="14"/>
                    <a:pt x="34" y="12"/>
                    <a:pt x="35" y="8"/>
                  </a:cubicBezTo>
                  <a:cubicBezTo>
                    <a:pt x="35" y="5"/>
                    <a:pt x="33" y="1"/>
                    <a:pt x="29" y="1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1" y="10"/>
                    <a:pt x="24" y="13"/>
                    <a:pt x="27" y="14"/>
                  </a:cubicBezTo>
                  <a:close/>
                  <a:moveTo>
                    <a:pt x="41" y="39"/>
                  </a:moveTo>
                  <a:cubicBezTo>
                    <a:pt x="41" y="41"/>
                    <a:pt x="42" y="43"/>
                    <a:pt x="44" y="42"/>
                  </a:cubicBezTo>
                  <a:cubicBezTo>
                    <a:pt x="46" y="42"/>
                    <a:pt x="47" y="41"/>
                    <a:pt x="47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2" y="15"/>
                    <a:pt x="29" y="15"/>
                  </a:cubicBezTo>
                  <a:cubicBezTo>
                    <a:pt x="27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7"/>
                    <a:pt x="0" y="39"/>
                    <a:pt x="1" y="40"/>
                  </a:cubicBezTo>
                  <a:cubicBezTo>
                    <a:pt x="2" y="42"/>
                    <a:pt x="4" y="43"/>
                    <a:pt x="6" y="42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60"/>
                    <a:pt x="12" y="6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1"/>
                    <a:pt x="7" y="83"/>
                    <a:pt x="10" y="84"/>
                  </a:cubicBezTo>
                  <a:cubicBezTo>
                    <a:pt x="12" y="84"/>
                    <a:pt x="14" y="82"/>
                    <a:pt x="15" y="8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3" y="87"/>
                    <a:pt x="35" y="87"/>
                  </a:cubicBezTo>
                  <a:cubicBezTo>
                    <a:pt x="37" y="87"/>
                    <a:pt x="39" y="85"/>
                    <a:pt x="39" y="82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2"/>
                    <a:pt x="38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7" name="Freeform 265"/>
            <p:cNvSpPr>
              <a:spLocks noEditPoints="1"/>
            </p:cNvSpPr>
            <p:nvPr/>
          </p:nvSpPr>
          <p:spPr bwMode="auto">
            <a:xfrm>
              <a:off x="3312319" y="2300484"/>
              <a:ext cx="128588" cy="219075"/>
            </a:xfrm>
            <a:custGeom>
              <a:avLst/>
              <a:gdLst>
                <a:gd name="T0" fmla="*/ 19 w 50"/>
                <a:gd name="T1" fmla="*/ 13 h 85"/>
                <a:gd name="T2" fmla="*/ 25 w 50"/>
                <a:gd name="T3" fmla="*/ 6 h 85"/>
                <a:gd name="T4" fmla="*/ 18 w 50"/>
                <a:gd name="T5" fmla="*/ 0 h 85"/>
                <a:gd name="T6" fmla="*/ 12 w 50"/>
                <a:gd name="T7" fmla="*/ 7 h 85"/>
                <a:gd name="T8" fmla="*/ 19 w 50"/>
                <a:gd name="T9" fmla="*/ 13 h 85"/>
                <a:gd name="T10" fmla="*/ 39 w 50"/>
                <a:gd name="T11" fmla="*/ 34 h 85"/>
                <a:gd name="T12" fmla="*/ 43 w 50"/>
                <a:gd name="T13" fmla="*/ 36 h 85"/>
                <a:gd name="T14" fmla="*/ 45 w 50"/>
                <a:gd name="T15" fmla="*/ 32 h 85"/>
                <a:gd name="T16" fmla="*/ 41 w 50"/>
                <a:gd name="T17" fmla="*/ 19 h 85"/>
                <a:gd name="T18" fmla="*/ 38 w 50"/>
                <a:gd name="T19" fmla="*/ 17 h 85"/>
                <a:gd name="T20" fmla="*/ 29 w 50"/>
                <a:gd name="T21" fmla="*/ 14 h 85"/>
                <a:gd name="T22" fmla="*/ 22 w 50"/>
                <a:gd name="T23" fmla="*/ 14 h 85"/>
                <a:gd name="T24" fmla="*/ 17 w 50"/>
                <a:gd name="T25" fmla="*/ 17 h 85"/>
                <a:gd name="T26" fmla="*/ 17 w 50"/>
                <a:gd name="T27" fmla="*/ 18 h 85"/>
                <a:gd name="T28" fmla="*/ 17 w 50"/>
                <a:gd name="T29" fmla="*/ 18 h 85"/>
                <a:gd name="T30" fmla="*/ 16 w 50"/>
                <a:gd name="T31" fmla="*/ 18 h 85"/>
                <a:gd name="T32" fmla="*/ 11 w 50"/>
                <a:gd name="T33" fmla="*/ 31 h 85"/>
                <a:gd name="T34" fmla="*/ 11 w 50"/>
                <a:gd name="T35" fmla="*/ 31 h 85"/>
                <a:gd name="T36" fmla="*/ 1 w 50"/>
                <a:gd name="T37" fmla="*/ 41 h 85"/>
                <a:gd name="T38" fmla="*/ 1 w 50"/>
                <a:gd name="T39" fmla="*/ 46 h 85"/>
                <a:gd name="T40" fmla="*/ 6 w 50"/>
                <a:gd name="T41" fmla="*/ 46 h 85"/>
                <a:gd name="T42" fmla="*/ 15 w 50"/>
                <a:gd name="T43" fmla="*/ 35 h 85"/>
                <a:gd name="T44" fmla="*/ 16 w 50"/>
                <a:gd name="T45" fmla="*/ 35 h 85"/>
                <a:gd name="T46" fmla="*/ 17 w 50"/>
                <a:gd name="T47" fmla="*/ 34 h 85"/>
                <a:gd name="T48" fmla="*/ 18 w 50"/>
                <a:gd name="T49" fmla="*/ 31 h 85"/>
                <a:gd name="T50" fmla="*/ 21 w 50"/>
                <a:gd name="T51" fmla="*/ 41 h 85"/>
                <a:gd name="T52" fmla="*/ 22 w 50"/>
                <a:gd name="T53" fmla="*/ 44 h 85"/>
                <a:gd name="T54" fmla="*/ 17 w 50"/>
                <a:gd name="T55" fmla="*/ 60 h 85"/>
                <a:gd name="T56" fmla="*/ 17 w 50"/>
                <a:gd name="T57" fmla="*/ 60 h 85"/>
                <a:gd name="T58" fmla="*/ 17 w 50"/>
                <a:gd name="T59" fmla="*/ 60 h 85"/>
                <a:gd name="T60" fmla="*/ 17 w 50"/>
                <a:gd name="T61" fmla="*/ 63 h 85"/>
                <a:gd name="T62" fmla="*/ 16 w 50"/>
                <a:gd name="T63" fmla="*/ 81 h 85"/>
                <a:gd name="T64" fmla="*/ 21 w 50"/>
                <a:gd name="T65" fmla="*/ 85 h 85"/>
                <a:gd name="T66" fmla="*/ 25 w 50"/>
                <a:gd name="T67" fmla="*/ 80 h 85"/>
                <a:gd name="T68" fmla="*/ 26 w 50"/>
                <a:gd name="T69" fmla="*/ 63 h 85"/>
                <a:gd name="T70" fmla="*/ 31 w 50"/>
                <a:gd name="T71" fmla="*/ 53 h 85"/>
                <a:gd name="T72" fmla="*/ 41 w 50"/>
                <a:gd name="T73" fmla="*/ 79 h 85"/>
                <a:gd name="T74" fmla="*/ 46 w 50"/>
                <a:gd name="T75" fmla="*/ 82 h 85"/>
                <a:gd name="T76" fmla="*/ 49 w 50"/>
                <a:gd name="T77" fmla="*/ 76 h 85"/>
                <a:gd name="T78" fmla="*/ 37 w 50"/>
                <a:gd name="T79" fmla="*/ 41 h 85"/>
                <a:gd name="T80" fmla="*/ 37 w 50"/>
                <a:gd name="T81" fmla="*/ 36 h 85"/>
                <a:gd name="T82" fmla="*/ 33 w 50"/>
                <a:gd name="T83" fmla="*/ 22 h 85"/>
                <a:gd name="T84" fmla="*/ 35 w 50"/>
                <a:gd name="T85" fmla="*/ 23 h 85"/>
                <a:gd name="T86" fmla="*/ 39 w 50"/>
                <a:gd name="T8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" h="85">
                  <a:moveTo>
                    <a:pt x="19" y="13"/>
                  </a:moveTo>
                  <a:cubicBezTo>
                    <a:pt x="23" y="13"/>
                    <a:pt x="25" y="9"/>
                    <a:pt x="25" y="6"/>
                  </a:cubicBezTo>
                  <a:cubicBezTo>
                    <a:pt x="25" y="2"/>
                    <a:pt x="21" y="0"/>
                    <a:pt x="18" y="0"/>
                  </a:cubicBezTo>
                  <a:cubicBezTo>
                    <a:pt x="14" y="1"/>
                    <a:pt x="11" y="4"/>
                    <a:pt x="12" y="7"/>
                  </a:cubicBezTo>
                  <a:cubicBezTo>
                    <a:pt x="12" y="11"/>
                    <a:pt x="16" y="14"/>
                    <a:pt x="19" y="13"/>
                  </a:cubicBezTo>
                  <a:close/>
                  <a:moveTo>
                    <a:pt x="39" y="34"/>
                  </a:moveTo>
                  <a:cubicBezTo>
                    <a:pt x="40" y="36"/>
                    <a:pt x="42" y="37"/>
                    <a:pt x="43" y="36"/>
                  </a:cubicBezTo>
                  <a:cubicBezTo>
                    <a:pt x="45" y="36"/>
                    <a:pt x="46" y="34"/>
                    <a:pt x="45" y="3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7"/>
                    <a:pt x="39" y="17"/>
                    <a:pt x="38" y="1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4" y="13"/>
                    <a:pt x="22" y="14"/>
                  </a:cubicBezTo>
                  <a:cubicBezTo>
                    <a:pt x="20" y="14"/>
                    <a:pt x="18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5"/>
                    <a:pt x="1" y="46"/>
                  </a:cubicBezTo>
                  <a:cubicBezTo>
                    <a:pt x="2" y="47"/>
                    <a:pt x="5" y="47"/>
                    <a:pt x="6" y="4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1"/>
                    <a:pt x="17" y="62"/>
                    <a:pt x="17" y="63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4"/>
                    <a:pt x="18" y="85"/>
                    <a:pt x="21" y="85"/>
                  </a:cubicBezTo>
                  <a:cubicBezTo>
                    <a:pt x="23" y="85"/>
                    <a:pt x="25" y="83"/>
                    <a:pt x="25" y="80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1"/>
                    <a:pt x="44" y="82"/>
                    <a:pt x="46" y="82"/>
                  </a:cubicBezTo>
                  <a:cubicBezTo>
                    <a:pt x="48" y="81"/>
                    <a:pt x="50" y="78"/>
                    <a:pt x="49" y="7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38"/>
                    <a:pt x="37" y="36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39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8" name="Freeform 266"/>
            <p:cNvSpPr>
              <a:spLocks/>
            </p:cNvSpPr>
            <p:nvPr/>
          </p:nvSpPr>
          <p:spPr bwMode="auto">
            <a:xfrm>
              <a:off x="2486025" y="1593253"/>
              <a:ext cx="123825" cy="172641"/>
            </a:xfrm>
            <a:custGeom>
              <a:avLst/>
              <a:gdLst>
                <a:gd name="T0" fmla="*/ 33 w 48"/>
                <a:gd name="T1" fmla="*/ 2 h 67"/>
                <a:gd name="T2" fmla="*/ 4 w 48"/>
                <a:gd name="T3" fmla="*/ 15 h 67"/>
                <a:gd name="T4" fmla="*/ 1 w 48"/>
                <a:gd name="T5" fmla="*/ 23 h 67"/>
                <a:gd name="T6" fmla="*/ 5 w 48"/>
                <a:gd name="T7" fmla="*/ 32 h 67"/>
                <a:gd name="T8" fmla="*/ 13 w 48"/>
                <a:gd name="T9" fmla="*/ 35 h 67"/>
                <a:gd name="T10" fmla="*/ 23 w 48"/>
                <a:gd name="T11" fmla="*/ 30 h 67"/>
                <a:gd name="T12" fmla="*/ 39 w 48"/>
                <a:gd name="T13" fmla="*/ 64 h 67"/>
                <a:gd name="T14" fmla="*/ 44 w 48"/>
                <a:gd name="T15" fmla="*/ 66 h 67"/>
                <a:gd name="T16" fmla="*/ 46 w 48"/>
                <a:gd name="T17" fmla="*/ 65 h 67"/>
                <a:gd name="T18" fmla="*/ 48 w 48"/>
                <a:gd name="T19" fmla="*/ 60 h 67"/>
                <a:gd name="T20" fmla="*/ 32 w 48"/>
                <a:gd name="T21" fmla="*/ 26 h 67"/>
                <a:gd name="T22" fmla="*/ 42 w 48"/>
                <a:gd name="T23" fmla="*/ 21 h 67"/>
                <a:gd name="T24" fmla="*/ 45 w 48"/>
                <a:gd name="T25" fmla="*/ 14 h 67"/>
                <a:gd name="T26" fmla="*/ 40 w 48"/>
                <a:gd name="T27" fmla="*/ 4 h 67"/>
                <a:gd name="T28" fmla="*/ 33 w 48"/>
                <a:gd name="T2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7">
                  <a:moveTo>
                    <a:pt x="33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1" y="17"/>
                    <a:pt x="0" y="20"/>
                    <a:pt x="1" y="2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5"/>
                    <a:pt x="10" y="36"/>
                    <a:pt x="13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6"/>
                    <a:pt x="42" y="67"/>
                    <a:pt x="44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4"/>
                    <a:pt x="48" y="62"/>
                    <a:pt x="48" y="60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5" y="20"/>
                    <a:pt x="46" y="16"/>
                    <a:pt x="45" y="1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2"/>
                    <a:pt x="36" y="0"/>
                    <a:pt x="3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9" name="Freeform 267"/>
            <p:cNvSpPr>
              <a:spLocks noEditPoints="1"/>
            </p:cNvSpPr>
            <p:nvPr/>
          </p:nvSpPr>
          <p:spPr bwMode="auto">
            <a:xfrm>
              <a:off x="519112" y="2319534"/>
              <a:ext cx="108347" cy="157163"/>
            </a:xfrm>
            <a:custGeom>
              <a:avLst/>
              <a:gdLst>
                <a:gd name="T0" fmla="*/ 27 w 42"/>
                <a:gd name="T1" fmla="*/ 1 h 61"/>
                <a:gd name="T2" fmla="*/ 8 w 42"/>
                <a:gd name="T3" fmla="*/ 3 h 61"/>
                <a:gd name="T4" fmla="*/ 0 w 42"/>
                <a:gd name="T5" fmla="*/ 13 h 61"/>
                <a:gd name="T6" fmla="*/ 5 w 42"/>
                <a:gd name="T7" fmla="*/ 52 h 61"/>
                <a:gd name="T8" fmla="*/ 15 w 42"/>
                <a:gd name="T9" fmla="*/ 60 h 61"/>
                <a:gd name="T10" fmla="*/ 34 w 42"/>
                <a:gd name="T11" fmla="*/ 58 h 61"/>
                <a:gd name="T12" fmla="*/ 42 w 42"/>
                <a:gd name="T13" fmla="*/ 48 h 61"/>
                <a:gd name="T14" fmla="*/ 37 w 42"/>
                <a:gd name="T15" fmla="*/ 9 h 61"/>
                <a:gd name="T16" fmla="*/ 27 w 42"/>
                <a:gd name="T17" fmla="*/ 1 h 61"/>
                <a:gd name="T18" fmla="*/ 38 w 42"/>
                <a:gd name="T19" fmla="*/ 48 h 61"/>
                <a:gd name="T20" fmla="*/ 33 w 42"/>
                <a:gd name="T21" fmla="*/ 54 h 61"/>
                <a:gd name="T22" fmla="*/ 14 w 42"/>
                <a:gd name="T23" fmla="*/ 56 h 61"/>
                <a:gd name="T24" fmla="*/ 9 w 42"/>
                <a:gd name="T25" fmla="*/ 52 h 61"/>
                <a:gd name="T26" fmla="*/ 4 w 42"/>
                <a:gd name="T27" fmla="*/ 13 h 61"/>
                <a:gd name="T28" fmla="*/ 8 w 42"/>
                <a:gd name="T29" fmla="*/ 7 h 61"/>
                <a:gd name="T30" fmla="*/ 27 w 42"/>
                <a:gd name="T31" fmla="*/ 5 h 61"/>
                <a:gd name="T32" fmla="*/ 33 w 42"/>
                <a:gd name="T33" fmla="*/ 9 h 61"/>
                <a:gd name="T34" fmla="*/ 38 w 42"/>
                <a:gd name="T35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61">
                  <a:moveTo>
                    <a:pt x="27" y="1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7"/>
                    <a:pt x="10" y="61"/>
                    <a:pt x="15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9" y="57"/>
                    <a:pt x="42" y="53"/>
                    <a:pt x="42" y="4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4"/>
                    <a:pt x="32" y="0"/>
                    <a:pt x="27" y="1"/>
                  </a:cubicBezTo>
                  <a:close/>
                  <a:moveTo>
                    <a:pt x="38" y="48"/>
                  </a:moveTo>
                  <a:cubicBezTo>
                    <a:pt x="38" y="51"/>
                    <a:pt x="36" y="54"/>
                    <a:pt x="33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9" y="55"/>
                    <a:pt x="9" y="5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6" y="7"/>
                    <a:pt x="8" y="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4"/>
                    <a:pt x="33" y="6"/>
                    <a:pt x="33" y="9"/>
                  </a:cubicBezTo>
                  <a:lnTo>
                    <a:pt x="38" y="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0" name="Freeform 268"/>
            <p:cNvSpPr>
              <a:spLocks/>
            </p:cNvSpPr>
            <p:nvPr/>
          </p:nvSpPr>
          <p:spPr bwMode="auto">
            <a:xfrm>
              <a:off x="569119" y="2435025"/>
              <a:ext cx="20240" cy="17860"/>
            </a:xfrm>
            <a:custGeom>
              <a:avLst/>
              <a:gdLst>
                <a:gd name="T0" fmla="*/ 6 w 8"/>
                <a:gd name="T1" fmla="*/ 0 h 7"/>
                <a:gd name="T2" fmla="*/ 2 w 8"/>
                <a:gd name="T3" fmla="*/ 1 h 7"/>
                <a:gd name="T4" fmla="*/ 0 w 8"/>
                <a:gd name="T5" fmla="*/ 2 h 7"/>
                <a:gd name="T6" fmla="*/ 1 w 8"/>
                <a:gd name="T7" fmla="*/ 6 h 7"/>
                <a:gd name="T8" fmla="*/ 3 w 8"/>
                <a:gd name="T9" fmla="*/ 7 h 7"/>
                <a:gd name="T10" fmla="*/ 7 w 8"/>
                <a:gd name="T11" fmla="*/ 7 h 7"/>
                <a:gd name="T12" fmla="*/ 8 w 8"/>
                <a:gd name="T13" fmla="*/ 5 h 7"/>
                <a:gd name="T14" fmla="*/ 7 w 8"/>
                <a:gd name="T15" fmla="*/ 1 h 7"/>
                <a:gd name="T16" fmla="*/ 6 w 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1" name="Freeform 269"/>
            <p:cNvSpPr>
              <a:spLocks/>
            </p:cNvSpPr>
            <p:nvPr/>
          </p:nvSpPr>
          <p:spPr bwMode="auto">
            <a:xfrm>
              <a:off x="534591" y="2339775"/>
              <a:ext cx="72628" cy="92869"/>
            </a:xfrm>
            <a:custGeom>
              <a:avLst/>
              <a:gdLst>
                <a:gd name="T0" fmla="*/ 23 w 28"/>
                <a:gd name="T1" fmla="*/ 0 h 36"/>
                <a:gd name="T2" fmla="*/ 2 w 28"/>
                <a:gd name="T3" fmla="*/ 3 h 36"/>
                <a:gd name="T4" fmla="*/ 0 w 28"/>
                <a:gd name="T5" fmla="*/ 5 h 36"/>
                <a:gd name="T6" fmla="*/ 4 w 28"/>
                <a:gd name="T7" fmla="*/ 35 h 36"/>
                <a:gd name="T8" fmla="*/ 6 w 28"/>
                <a:gd name="T9" fmla="*/ 36 h 36"/>
                <a:gd name="T10" fmla="*/ 27 w 28"/>
                <a:gd name="T11" fmla="*/ 33 h 36"/>
                <a:gd name="T12" fmla="*/ 28 w 28"/>
                <a:gd name="T13" fmla="*/ 32 h 36"/>
                <a:gd name="T14" fmla="*/ 25 w 28"/>
                <a:gd name="T15" fmla="*/ 2 h 36"/>
                <a:gd name="T16" fmla="*/ 23 w 2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6">
                  <a:moveTo>
                    <a:pt x="23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2" name="Freeform 270"/>
            <p:cNvSpPr>
              <a:spLocks noEditPoints="1"/>
            </p:cNvSpPr>
            <p:nvPr/>
          </p:nvSpPr>
          <p:spPr bwMode="auto">
            <a:xfrm>
              <a:off x="1572816" y="2151656"/>
              <a:ext cx="120253" cy="172641"/>
            </a:xfrm>
            <a:custGeom>
              <a:avLst/>
              <a:gdLst>
                <a:gd name="T0" fmla="*/ 30 w 47"/>
                <a:gd name="T1" fmla="*/ 1 h 67"/>
                <a:gd name="T2" fmla="*/ 9 w 47"/>
                <a:gd name="T3" fmla="*/ 4 h 67"/>
                <a:gd name="T4" fmla="*/ 0 w 47"/>
                <a:gd name="T5" fmla="*/ 15 h 67"/>
                <a:gd name="T6" fmla="*/ 6 w 47"/>
                <a:gd name="T7" fmla="*/ 58 h 67"/>
                <a:gd name="T8" fmla="*/ 17 w 47"/>
                <a:gd name="T9" fmla="*/ 66 h 67"/>
                <a:gd name="T10" fmla="*/ 38 w 47"/>
                <a:gd name="T11" fmla="*/ 64 h 67"/>
                <a:gd name="T12" fmla="*/ 46 w 47"/>
                <a:gd name="T13" fmla="*/ 53 h 67"/>
                <a:gd name="T14" fmla="*/ 41 w 47"/>
                <a:gd name="T15" fmla="*/ 10 h 67"/>
                <a:gd name="T16" fmla="*/ 30 w 47"/>
                <a:gd name="T17" fmla="*/ 1 h 67"/>
                <a:gd name="T18" fmla="*/ 42 w 47"/>
                <a:gd name="T19" fmla="*/ 53 h 67"/>
                <a:gd name="T20" fmla="*/ 37 w 47"/>
                <a:gd name="T21" fmla="*/ 60 h 67"/>
                <a:gd name="T22" fmla="*/ 16 w 47"/>
                <a:gd name="T23" fmla="*/ 62 h 67"/>
                <a:gd name="T24" fmla="*/ 10 w 47"/>
                <a:gd name="T25" fmla="*/ 57 h 67"/>
                <a:gd name="T26" fmla="*/ 5 w 47"/>
                <a:gd name="T27" fmla="*/ 14 h 67"/>
                <a:gd name="T28" fmla="*/ 10 w 47"/>
                <a:gd name="T29" fmla="*/ 8 h 67"/>
                <a:gd name="T30" fmla="*/ 30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4" y="4"/>
                    <a:pt x="0" y="9"/>
                    <a:pt x="0" y="1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63"/>
                    <a:pt x="11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3" y="63"/>
                    <a:pt x="47" y="58"/>
                    <a:pt x="46" y="5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4"/>
                    <a:pt x="35" y="0"/>
                    <a:pt x="30" y="1"/>
                  </a:cubicBezTo>
                  <a:close/>
                  <a:moveTo>
                    <a:pt x="42" y="53"/>
                  </a:moveTo>
                  <a:cubicBezTo>
                    <a:pt x="42" y="57"/>
                    <a:pt x="40" y="59"/>
                    <a:pt x="3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3" y="63"/>
                    <a:pt x="10" y="60"/>
                    <a:pt x="10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1"/>
                    <a:pt x="7" y="8"/>
                    <a:pt x="10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5"/>
                    <a:pt x="36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3" name="Freeform 271"/>
            <p:cNvSpPr>
              <a:spLocks/>
            </p:cNvSpPr>
            <p:nvPr/>
          </p:nvSpPr>
          <p:spPr bwMode="auto">
            <a:xfrm>
              <a:off x="1628775" y="2280243"/>
              <a:ext cx="20240" cy="20241"/>
            </a:xfrm>
            <a:custGeom>
              <a:avLst/>
              <a:gdLst>
                <a:gd name="T0" fmla="*/ 6 w 8"/>
                <a:gd name="T1" fmla="*/ 0 h 8"/>
                <a:gd name="T2" fmla="*/ 1 w 8"/>
                <a:gd name="T3" fmla="*/ 0 h 8"/>
                <a:gd name="T4" fmla="*/ 0 w 8"/>
                <a:gd name="T5" fmla="*/ 2 h 8"/>
                <a:gd name="T6" fmla="*/ 0 w 8"/>
                <a:gd name="T7" fmla="*/ 6 h 8"/>
                <a:gd name="T8" fmla="*/ 2 w 8"/>
                <a:gd name="T9" fmla="*/ 8 h 8"/>
                <a:gd name="T10" fmla="*/ 6 w 8"/>
                <a:gd name="T11" fmla="*/ 7 h 8"/>
                <a:gd name="T12" fmla="*/ 8 w 8"/>
                <a:gd name="T13" fmla="*/ 6 h 8"/>
                <a:gd name="T14" fmla="*/ 7 w 8"/>
                <a:gd name="T15" fmla="*/ 1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4" name="Freeform 272"/>
            <p:cNvSpPr>
              <a:spLocks/>
            </p:cNvSpPr>
            <p:nvPr/>
          </p:nvSpPr>
          <p:spPr bwMode="auto">
            <a:xfrm>
              <a:off x="1590675" y="2174278"/>
              <a:ext cx="79772" cy="103585"/>
            </a:xfrm>
            <a:custGeom>
              <a:avLst/>
              <a:gdLst>
                <a:gd name="T0" fmla="*/ 25 w 31"/>
                <a:gd name="T1" fmla="*/ 0 h 40"/>
                <a:gd name="T2" fmla="*/ 2 w 31"/>
                <a:gd name="T3" fmla="*/ 3 h 40"/>
                <a:gd name="T4" fmla="*/ 0 w 31"/>
                <a:gd name="T5" fmla="*/ 5 h 40"/>
                <a:gd name="T6" fmla="*/ 4 w 31"/>
                <a:gd name="T7" fmla="*/ 38 h 40"/>
                <a:gd name="T8" fmla="*/ 6 w 31"/>
                <a:gd name="T9" fmla="*/ 40 h 40"/>
                <a:gd name="T10" fmla="*/ 30 w 31"/>
                <a:gd name="T11" fmla="*/ 37 h 40"/>
                <a:gd name="T12" fmla="*/ 31 w 31"/>
                <a:gd name="T13" fmla="*/ 35 h 40"/>
                <a:gd name="T14" fmla="*/ 27 w 31"/>
                <a:gd name="T15" fmla="*/ 2 h 40"/>
                <a:gd name="T16" fmla="*/ 25 w 3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9"/>
                    <a:pt x="5" y="40"/>
                    <a:pt x="6" y="4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1" y="36"/>
                    <a:pt x="31" y="3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5" name="Freeform 273"/>
            <p:cNvSpPr>
              <a:spLocks noEditPoints="1"/>
            </p:cNvSpPr>
            <p:nvPr/>
          </p:nvSpPr>
          <p:spPr bwMode="auto">
            <a:xfrm>
              <a:off x="3108722" y="1288453"/>
              <a:ext cx="121444" cy="172641"/>
            </a:xfrm>
            <a:custGeom>
              <a:avLst/>
              <a:gdLst>
                <a:gd name="T0" fmla="*/ 30 w 47"/>
                <a:gd name="T1" fmla="*/ 0 h 67"/>
                <a:gd name="T2" fmla="*/ 9 w 47"/>
                <a:gd name="T3" fmla="*/ 3 h 67"/>
                <a:gd name="T4" fmla="*/ 1 w 47"/>
                <a:gd name="T5" fmla="*/ 14 h 67"/>
                <a:gd name="T6" fmla="*/ 6 w 47"/>
                <a:gd name="T7" fmla="*/ 57 h 67"/>
                <a:gd name="T8" fmla="*/ 17 w 47"/>
                <a:gd name="T9" fmla="*/ 66 h 67"/>
                <a:gd name="T10" fmla="*/ 38 w 47"/>
                <a:gd name="T11" fmla="*/ 63 h 67"/>
                <a:gd name="T12" fmla="*/ 47 w 47"/>
                <a:gd name="T13" fmla="*/ 52 h 67"/>
                <a:gd name="T14" fmla="*/ 41 w 47"/>
                <a:gd name="T15" fmla="*/ 9 h 67"/>
                <a:gd name="T16" fmla="*/ 30 w 47"/>
                <a:gd name="T17" fmla="*/ 0 h 67"/>
                <a:gd name="T18" fmla="*/ 42 w 47"/>
                <a:gd name="T19" fmla="*/ 53 h 67"/>
                <a:gd name="T20" fmla="*/ 38 w 47"/>
                <a:gd name="T21" fmla="*/ 59 h 67"/>
                <a:gd name="T22" fmla="*/ 17 w 47"/>
                <a:gd name="T23" fmla="*/ 62 h 67"/>
                <a:gd name="T24" fmla="*/ 10 w 47"/>
                <a:gd name="T25" fmla="*/ 57 h 67"/>
                <a:gd name="T26" fmla="*/ 5 w 47"/>
                <a:gd name="T27" fmla="*/ 13 h 67"/>
                <a:gd name="T28" fmla="*/ 10 w 47"/>
                <a:gd name="T29" fmla="*/ 7 h 67"/>
                <a:gd name="T30" fmla="*/ 31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7" y="58"/>
                    <a:pt x="47" y="52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0" y="0"/>
                  </a:cubicBezTo>
                  <a:close/>
                  <a:moveTo>
                    <a:pt x="42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0" y="5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0"/>
                    <a:pt x="7" y="8"/>
                    <a:pt x="10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4"/>
                    <a:pt x="37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6" name="Freeform 274"/>
            <p:cNvSpPr>
              <a:spLocks/>
            </p:cNvSpPr>
            <p:nvPr/>
          </p:nvSpPr>
          <p:spPr bwMode="auto">
            <a:xfrm>
              <a:off x="3165872" y="1414660"/>
              <a:ext cx="20240" cy="21431"/>
            </a:xfrm>
            <a:custGeom>
              <a:avLst/>
              <a:gdLst>
                <a:gd name="T0" fmla="*/ 6 w 8"/>
                <a:gd name="T1" fmla="*/ 0 h 8"/>
                <a:gd name="T2" fmla="*/ 2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3 w 8"/>
                <a:gd name="T9" fmla="*/ 8 h 8"/>
                <a:gd name="T10" fmla="*/ 7 w 8"/>
                <a:gd name="T11" fmla="*/ 8 h 8"/>
                <a:gd name="T12" fmla="*/ 8 w 8"/>
                <a:gd name="T13" fmla="*/ 6 h 8"/>
                <a:gd name="T14" fmla="*/ 8 w 8"/>
                <a:gd name="T15" fmla="*/ 2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7" name="Freeform 275"/>
            <p:cNvSpPr>
              <a:spLocks/>
            </p:cNvSpPr>
            <p:nvPr/>
          </p:nvSpPr>
          <p:spPr bwMode="auto">
            <a:xfrm>
              <a:off x="3128962" y="1312265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4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4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1" y="3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8" name="Freeform 276"/>
            <p:cNvSpPr>
              <a:spLocks noEditPoints="1"/>
            </p:cNvSpPr>
            <p:nvPr/>
          </p:nvSpPr>
          <p:spPr bwMode="auto">
            <a:xfrm>
              <a:off x="3345656" y="2836265"/>
              <a:ext cx="123825" cy="172641"/>
            </a:xfrm>
            <a:custGeom>
              <a:avLst/>
              <a:gdLst>
                <a:gd name="T0" fmla="*/ 31 w 48"/>
                <a:gd name="T1" fmla="*/ 1 h 67"/>
                <a:gd name="T2" fmla="*/ 10 w 48"/>
                <a:gd name="T3" fmla="*/ 3 h 67"/>
                <a:gd name="T4" fmla="*/ 1 w 48"/>
                <a:gd name="T5" fmla="*/ 14 h 67"/>
                <a:gd name="T6" fmla="*/ 6 w 48"/>
                <a:gd name="T7" fmla="*/ 58 h 67"/>
                <a:gd name="T8" fmla="*/ 17 w 48"/>
                <a:gd name="T9" fmla="*/ 66 h 67"/>
                <a:gd name="T10" fmla="*/ 38 w 48"/>
                <a:gd name="T11" fmla="*/ 64 h 67"/>
                <a:gd name="T12" fmla="*/ 47 w 48"/>
                <a:gd name="T13" fmla="*/ 53 h 67"/>
                <a:gd name="T14" fmla="*/ 42 w 48"/>
                <a:gd name="T15" fmla="*/ 9 h 67"/>
                <a:gd name="T16" fmla="*/ 31 w 48"/>
                <a:gd name="T17" fmla="*/ 1 h 67"/>
                <a:gd name="T18" fmla="*/ 43 w 48"/>
                <a:gd name="T19" fmla="*/ 53 h 67"/>
                <a:gd name="T20" fmla="*/ 38 w 48"/>
                <a:gd name="T21" fmla="*/ 59 h 67"/>
                <a:gd name="T22" fmla="*/ 17 w 48"/>
                <a:gd name="T23" fmla="*/ 62 h 67"/>
                <a:gd name="T24" fmla="*/ 11 w 48"/>
                <a:gd name="T25" fmla="*/ 57 h 67"/>
                <a:gd name="T26" fmla="*/ 5 w 48"/>
                <a:gd name="T27" fmla="*/ 14 h 67"/>
                <a:gd name="T28" fmla="*/ 10 w 48"/>
                <a:gd name="T29" fmla="*/ 8 h 67"/>
                <a:gd name="T30" fmla="*/ 31 w 48"/>
                <a:gd name="T31" fmla="*/ 5 h 67"/>
                <a:gd name="T32" fmla="*/ 37 w 48"/>
                <a:gd name="T33" fmla="*/ 10 h 67"/>
                <a:gd name="T34" fmla="*/ 43 w 48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7">
                  <a:moveTo>
                    <a:pt x="31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3"/>
                    <a:pt x="48" y="58"/>
                    <a:pt x="47" y="5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4"/>
                    <a:pt x="36" y="0"/>
                    <a:pt x="31" y="1"/>
                  </a:cubicBezTo>
                  <a:close/>
                  <a:moveTo>
                    <a:pt x="43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1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1"/>
                    <a:pt x="7" y="8"/>
                    <a:pt x="1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5"/>
                    <a:pt x="37" y="7"/>
                    <a:pt x="37" y="10"/>
                  </a:cubicBezTo>
                  <a:lnTo>
                    <a:pt x="43" y="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9" name="Freeform 277"/>
            <p:cNvSpPr>
              <a:spLocks/>
            </p:cNvSpPr>
            <p:nvPr/>
          </p:nvSpPr>
          <p:spPr bwMode="auto">
            <a:xfrm>
              <a:off x="3402806" y="2962471"/>
              <a:ext cx="22622" cy="23813"/>
            </a:xfrm>
            <a:custGeom>
              <a:avLst/>
              <a:gdLst>
                <a:gd name="T0" fmla="*/ 6 w 9"/>
                <a:gd name="T1" fmla="*/ 1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8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0" name="Freeform 278"/>
            <p:cNvSpPr>
              <a:spLocks/>
            </p:cNvSpPr>
            <p:nvPr/>
          </p:nvSpPr>
          <p:spPr bwMode="auto">
            <a:xfrm>
              <a:off x="3365896" y="2860078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5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5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6"/>
                    <a:pt x="31" y="3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81" name="TextBox 280"/>
          <p:cNvSpPr txBox="1"/>
          <p:nvPr/>
        </p:nvSpPr>
        <p:spPr>
          <a:xfrm>
            <a:off x="2846335" y="2904856"/>
            <a:ext cx="5293757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选课时间：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22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日 </a:t>
            </a: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上午</a:t>
            </a:r>
            <a:r>
              <a:rPr lang="en-US" altLang="zh-CN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8:00-12:00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2845014" y="4515850"/>
            <a:ext cx="4271041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选课路径： 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URP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教务管理系统</a:t>
            </a:r>
          </a:p>
        </p:txBody>
      </p:sp>
      <p:sp>
        <p:nvSpPr>
          <p:cNvPr id="283" name="Freeform 41"/>
          <p:cNvSpPr>
            <a:spLocks noEditPoints="1"/>
          </p:cNvSpPr>
          <p:nvPr/>
        </p:nvSpPr>
        <p:spPr bwMode="auto">
          <a:xfrm>
            <a:off x="2332831" y="1301636"/>
            <a:ext cx="512183" cy="656800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Freeform 10"/>
          <p:cNvSpPr>
            <a:spLocks noEditPoints="1"/>
          </p:cNvSpPr>
          <p:nvPr/>
        </p:nvSpPr>
        <p:spPr bwMode="auto">
          <a:xfrm>
            <a:off x="2181925" y="2832848"/>
            <a:ext cx="563598" cy="749121"/>
          </a:xfrm>
          <a:custGeom>
            <a:avLst/>
            <a:gdLst>
              <a:gd name="T0" fmla="*/ 122 w 689"/>
              <a:gd name="T1" fmla="*/ 472 h 688"/>
              <a:gd name="T2" fmla="*/ 567 w 689"/>
              <a:gd name="T3" fmla="*/ 215 h 688"/>
              <a:gd name="T4" fmla="*/ 495 w 689"/>
              <a:gd name="T5" fmla="*/ 605 h 688"/>
              <a:gd name="T6" fmla="*/ 194 w 689"/>
              <a:gd name="T7" fmla="*/ 83 h 688"/>
              <a:gd name="T8" fmla="*/ 495 w 689"/>
              <a:gd name="T9" fmla="*/ 605 h 688"/>
              <a:gd name="T10" fmla="*/ 161 w 689"/>
              <a:gd name="T11" fmla="*/ 450 h 688"/>
              <a:gd name="T12" fmla="*/ 528 w 689"/>
              <a:gd name="T13" fmla="*/ 238 h 688"/>
              <a:gd name="T14" fmla="*/ 460 w 689"/>
              <a:gd name="T15" fmla="*/ 543 h 688"/>
              <a:gd name="T16" fmla="*/ 230 w 689"/>
              <a:gd name="T17" fmla="*/ 145 h 688"/>
              <a:gd name="T18" fmla="*/ 460 w 689"/>
              <a:gd name="T19" fmla="*/ 543 h 688"/>
              <a:gd name="T20" fmla="*/ 345 w 689"/>
              <a:gd name="T21" fmla="*/ 376 h 688"/>
              <a:gd name="T22" fmla="*/ 345 w 689"/>
              <a:gd name="T23" fmla="*/ 311 h 688"/>
              <a:gd name="T24" fmla="*/ 359 w 689"/>
              <a:gd name="T25" fmla="*/ 158 h 688"/>
              <a:gd name="T26" fmla="*/ 344 w 689"/>
              <a:gd name="T27" fmla="*/ 172 h 688"/>
              <a:gd name="T28" fmla="*/ 330 w 689"/>
              <a:gd name="T29" fmla="*/ 135 h 688"/>
              <a:gd name="T30" fmla="*/ 345 w 689"/>
              <a:gd name="T31" fmla="*/ 121 h 688"/>
              <a:gd name="T32" fmla="*/ 359 w 689"/>
              <a:gd name="T33" fmla="*/ 158 h 688"/>
              <a:gd name="T34" fmla="*/ 345 w 689"/>
              <a:gd name="T35" fmla="*/ 567 h 688"/>
              <a:gd name="T36" fmla="*/ 330 w 689"/>
              <a:gd name="T37" fmla="*/ 553 h 688"/>
              <a:gd name="T38" fmla="*/ 344 w 689"/>
              <a:gd name="T39" fmla="*/ 516 h 688"/>
              <a:gd name="T40" fmla="*/ 359 w 689"/>
              <a:gd name="T41" fmla="*/ 530 h 688"/>
              <a:gd name="T42" fmla="*/ 159 w 689"/>
              <a:gd name="T43" fmla="*/ 326 h 688"/>
              <a:gd name="T44" fmla="*/ 173 w 689"/>
              <a:gd name="T45" fmla="*/ 342 h 688"/>
              <a:gd name="T46" fmla="*/ 136 w 689"/>
              <a:gd name="T47" fmla="*/ 356 h 688"/>
              <a:gd name="T48" fmla="*/ 122 w 689"/>
              <a:gd name="T49" fmla="*/ 340 h 688"/>
              <a:gd name="T50" fmla="*/ 159 w 689"/>
              <a:gd name="T51" fmla="*/ 326 h 688"/>
              <a:gd name="T52" fmla="*/ 567 w 689"/>
              <a:gd name="T53" fmla="*/ 340 h 688"/>
              <a:gd name="T54" fmla="*/ 553 w 689"/>
              <a:gd name="T55" fmla="*/ 356 h 688"/>
              <a:gd name="T56" fmla="*/ 516 w 689"/>
              <a:gd name="T57" fmla="*/ 342 h 688"/>
              <a:gd name="T58" fmla="*/ 530 w 689"/>
              <a:gd name="T59" fmla="*/ 326 h 688"/>
              <a:gd name="T60" fmla="*/ 363 w 689"/>
              <a:gd name="T61" fmla="*/ 344 h 688"/>
              <a:gd name="T62" fmla="*/ 327 w 689"/>
              <a:gd name="T63" fmla="*/ 344 h 688"/>
              <a:gd name="T64" fmla="*/ 345 w 689"/>
              <a:gd name="T65" fmla="*/ 201 h 688"/>
              <a:gd name="T66" fmla="*/ 363 w 689"/>
              <a:gd name="T67" fmla="*/ 344 h 688"/>
              <a:gd name="T68" fmla="*/ 262 w 689"/>
              <a:gd name="T69" fmla="*/ 429 h 688"/>
              <a:gd name="T70" fmla="*/ 329 w 689"/>
              <a:gd name="T71" fmla="*/ 336 h 688"/>
              <a:gd name="T72" fmla="*/ 355 w 689"/>
              <a:gd name="T73" fmla="*/ 361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9" h="688">
                <a:moveTo>
                  <a:pt x="216" y="121"/>
                </a:moveTo>
                <a:cubicBezTo>
                  <a:pt x="94" y="192"/>
                  <a:pt x="51" y="350"/>
                  <a:pt x="122" y="472"/>
                </a:cubicBezTo>
                <a:cubicBezTo>
                  <a:pt x="193" y="595"/>
                  <a:pt x="350" y="637"/>
                  <a:pt x="473" y="566"/>
                </a:cubicBezTo>
                <a:cubicBezTo>
                  <a:pt x="596" y="495"/>
                  <a:pt x="638" y="338"/>
                  <a:pt x="567" y="215"/>
                </a:cubicBezTo>
                <a:cubicBezTo>
                  <a:pt x="496" y="93"/>
                  <a:pt x="339" y="51"/>
                  <a:pt x="216" y="121"/>
                </a:cubicBezTo>
                <a:close/>
                <a:moveTo>
                  <a:pt x="495" y="605"/>
                </a:moveTo>
                <a:cubicBezTo>
                  <a:pt x="351" y="688"/>
                  <a:pt x="167" y="638"/>
                  <a:pt x="83" y="495"/>
                </a:cubicBezTo>
                <a:cubicBezTo>
                  <a:pt x="0" y="351"/>
                  <a:pt x="50" y="166"/>
                  <a:pt x="194" y="83"/>
                </a:cubicBezTo>
                <a:cubicBezTo>
                  <a:pt x="338" y="0"/>
                  <a:pt x="523" y="49"/>
                  <a:pt x="606" y="193"/>
                </a:cubicBezTo>
                <a:cubicBezTo>
                  <a:pt x="689" y="337"/>
                  <a:pt x="639" y="522"/>
                  <a:pt x="495" y="605"/>
                </a:cubicBezTo>
                <a:close/>
                <a:moveTo>
                  <a:pt x="238" y="160"/>
                </a:moveTo>
                <a:cubicBezTo>
                  <a:pt x="137" y="219"/>
                  <a:pt x="102" y="349"/>
                  <a:pt x="161" y="450"/>
                </a:cubicBezTo>
                <a:cubicBezTo>
                  <a:pt x="219" y="551"/>
                  <a:pt x="349" y="586"/>
                  <a:pt x="451" y="528"/>
                </a:cubicBezTo>
                <a:cubicBezTo>
                  <a:pt x="552" y="469"/>
                  <a:pt x="587" y="339"/>
                  <a:pt x="528" y="238"/>
                </a:cubicBezTo>
                <a:cubicBezTo>
                  <a:pt x="470" y="136"/>
                  <a:pt x="340" y="102"/>
                  <a:pt x="238" y="160"/>
                </a:cubicBezTo>
                <a:close/>
                <a:moveTo>
                  <a:pt x="460" y="543"/>
                </a:moveTo>
                <a:cubicBezTo>
                  <a:pt x="350" y="607"/>
                  <a:pt x="209" y="569"/>
                  <a:pt x="145" y="459"/>
                </a:cubicBezTo>
                <a:cubicBezTo>
                  <a:pt x="82" y="349"/>
                  <a:pt x="120" y="208"/>
                  <a:pt x="230" y="145"/>
                </a:cubicBezTo>
                <a:cubicBezTo>
                  <a:pt x="339" y="81"/>
                  <a:pt x="480" y="119"/>
                  <a:pt x="544" y="229"/>
                </a:cubicBezTo>
                <a:cubicBezTo>
                  <a:pt x="607" y="339"/>
                  <a:pt x="570" y="480"/>
                  <a:pt x="460" y="543"/>
                </a:cubicBezTo>
                <a:close/>
                <a:moveTo>
                  <a:pt x="377" y="344"/>
                </a:moveTo>
                <a:cubicBezTo>
                  <a:pt x="377" y="362"/>
                  <a:pt x="362" y="376"/>
                  <a:pt x="345" y="376"/>
                </a:cubicBezTo>
                <a:cubicBezTo>
                  <a:pt x="327" y="376"/>
                  <a:pt x="312" y="362"/>
                  <a:pt x="312" y="344"/>
                </a:cubicBezTo>
                <a:cubicBezTo>
                  <a:pt x="312" y="326"/>
                  <a:pt x="327" y="311"/>
                  <a:pt x="345" y="311"/>
                </a:cubicBezTo>
                <a:cubicBezTo>
                  <a:pt x="362" y="311"/>
                  <a:pt x="377" y="326"/>
                  <a:pt x="377" y="344"/>
                </a:cubicBezTo>
                <a:close/>
                <a:moveTo>
                  <a:pt x="359" y="158"/>
                </a:moveTo>
                <a:cubicBezTo>
                  <a:pt x="359" y="166"/>
                  <a:pt x="353" y="172"/>
                  <a:pt x="345" y="172"/>
                </a:cubicBezTo>
                <a:lnTo>
                  <a:pt x="344" y="172"/>
                </a:lnTo>
                <a:cubicBezTo>
                  <a:pt x="336" y="172"/>
                  <a:pt x="330" y="166"/>
                  <a:pt x="330" y="158"/>
                </a:cubicBezTo>
                <a:lnTo>
                  <a:pt x="330" y="135"/>
                </a:lnTo>
                <a:cubicBezTo>
                  <a:pt x="330" y="127"/>
                  <a:pt x="336" y="121"/>
                  <a:pt x="344" y="121"/>
                </a:cubicBezTo>
                <a:lnTo>
                  <a:pt x="345" y="121"/>
                </a:lnTo>
                <a:cubicBezTo>
                  <a:pt x="353" y="121"/>
                  <a:pt x="359" y="127"/>
                  <a:pt x="359" y="135"/>
                </a:cubicBezTo>
                <a:lnTo>
                  <a:pt x="359" y="158"/>
                </a:lnTo>
                <a:close/>
                <a:moveTo>
                  <a:pt x="359" y="553"/>
                </a:moveTo>
                <a:cubicBezTo>
                  <a:pt x="359" y="560"/>
                  <a:pt x="353" y="567"/>
                  <a:pt x="345" y="567"/>
                </a:cubicBezTo>
                <a:lnTo>
                  <a:pt x="344" y="567"/>
                </a:lnTo>
                <a:cubicBezTo>
                  <a:pt x="336" y="567"/>
                  <a:pt x="330" y="560"/>
                  <a:pt x="330" y="553"/>
                </a:cubicBezTo>
                <a:lnTo>
                  <a:pt x="330" y="530"/>
                </a:lnTo>
                <a:cubicBezTo>
                  <a:pt x="330" y="522"/>
                  <a:pt x="336" y="516"/>
                  <a:pt x="344" y="516"/>
                </a:cubicBezTo>
                <a:lnTo>
                  <a:pt x="345" y="516"/>
                </a:lnTo>
                <a:cubicBezTo>
                  <a:pt x="353" y="516"/>
                  <a:pt x="359" y="522"/>
                  <a:pt x="359" y="530"/>
                </a:cubicBezTo>
                <a:lnTo>
                  <a:pt x="359" y="553"/>
                </a:lnTo>
                <a:close/>
                <a:moveTo>
                  <a:pt x="159" y="326"/>
                </a:moveTo>
                <a:cubicBezTo>
                  <a:pt x="166" y="326"/>
                  <a:pt x="173" y="333"/>
                  <a:pt x="173" y="340"/>
                </a:cubicBezTo>
                <a:lnTo>
                  <a:pt x="173" y="342"/>
                </a:lnTo>
                <a:cubicBezTo>
                  <a:pt x="173" y="350"/>
                  <a:pt x="166" y="356"/>
                  <a:pt x="159" y="356"/>
                </a:cubicBezTo>
                <a:lnTo>
                  <a:pt x="136" y="356"/>
                </a:lnTo>
                <a:cubicBezTo>
                  <a:pt x="128" y="356"/>
                  <a:pt x="122" y="350"/>
                  <a:pt x="122" y="342"/>
                </a:cubicBezTo>
                <a:lnTo>
                  <a:pt x="122" y="340"/>
                </a:lnTo>
                <a:cubicBezTo>
                  <a:pt x="122" y="333"/>
                  <a:pt x="128" y="326"/>
                  <a:pt x="136" y="326"/>
                </a:cubicBezTo>
                <a:lnTo>
                  <a:pt x="159" y="326"/>
                </a:lnTo>
                <a:close/>
                <a:moveTo>
                  <a:pt x="553" y="326"/>
                </a:moveTo>
                <a:cubicBezTo>
                  <a:pt x="561" y="326"/>
                  <a:pt x="567" y="333"/>
                  <a:pt x="567" y="340"/>
                </a:cubicBezTo>
                <a:lnTo>
                  <a:pt x="567" y="342"/>
                </a:lnTo>
                <a:cubicBezTo>
                  <a:pt x="567" y="350"/>
                  <a:pt x="561" y="356"/>
                  <a:pt x="553" y="356"/>
                </a:cubicBezTo>
                <a:lnTo>
                  <a:pt x="530" y="356"/>
                </a:lnTo>
                <a:cubicBezTo>
                  <a:pt x="523" y="356"/>
                  <a:pt x="516" y="350"/>
                  <a:pt x="516" y="342"/>
                </a:cubicBezTo>
                <a:lnTo>
                  <a:pt x="516" y="340"/>
                </a:lnTo>
                <a:cubicBezTo>
                  <a:pt x="516" y="333"/>
                  <a:pt x="523" y="326"/>
                  <a:pt x="530" y="326"/>
                </a:cubicBezTo>
                <a:lnTo>
                  <a:pt x="553" y="326"/>
                </a:lnTo>
                <a:close/>
                <a:moveTo>
                  <a:pt x="363" y="344"/>
                </a:moveTo>
                <a:cubicBezTo>
                  <a:pt x="363" y="354"/>
                  <a:pt x="355" y="362"/>
                  <a:pt x="345" y="362"/>
                </a:cubicBezTo>
                <a:cubicBezTo>
                  <a:pt x="335" y="362"/>
                  <a:pt x="327" y="354"/>
                  <a:pt x="327" y="344"/>
                </a:cubicBezTo>
                <a:lnTo>
                  <a:pt x="327" y="219"/>
                </a:lnTo>
                <a:cubicBezTo>
                  <a:pt x="327" y="209"/>
                  <a:pt x="335" y="201"/>
                  <a:pt x="345" y="201"/>
                </a:cubicBezTo>
                <a:cubicBezTo>
                  <a:pt x="355" y="201"/>
                  <a:pt x="363" y="209"/>
                  <a:pt x="363" y="219"/>
                </a:cubicBezTo>
                <a:lnTo>
                  <a:pt x="363" y="344"/>
                </a:lnTo>
                <a:close/>
                <a:moveTo>
                  <a:pt x="289" y="427"/>
                </a:moveTo>
                <a:cubicBezTo>
                  <a:pt x="281" y="435"/>
                  <a:pt x="269" y="436"/>
                  <a:pt x="262" y="429"/>
                </a:cubicBezTo>
                <a:cubicBezTo>
                  <a:pt x="255" y="422"/>
                  <a:pt x="255" y="409"/>
                  <a:pt x="263" y="402"/>
                </a:cubicBezTo>
                <a:lnTo>
                  <a:pt x="329" y="336"/>
                </a:lnTo>
                <a:cubicBezTo>
                  <a:pt x="337" y="328"/>
                  <a:pt x="349" y="327"/>
                  <a:pt x="356" y="334"/>
                </a:cubicBezTo>
                <a:cubicBezTo>
                  <a:pt x="363" y="341"/>
                  <a:pt x="362" y="354"/>
                  <a:pt x="355" y="361"/>
                </a:cubicBezTo>
                <a:lnTo>
                  <a:pt x="289" y="427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20"/>
          <p:cNvSpPr>
            <a:spLocks noEditPoints="1"/>
          </p:cNvSpPr>
          <p:nvPr/>
        </p:nvSpPr>
        <p:spPr bwMode="auto">
          <a:xfrm>
            <a:off x="2148386" y="4456381"/>
            <a:ext cx="609082" cy="648887"/>
          </a:xfrm>
          <a:custGeom>
            <a:avLst/>
            <a:gdLst>
              <a:gd name="T0" fmla="*/ 575 w 745"/>
              <a:gd name="T1" fmla="*/ 570 h 594"/>
              <a:gd name="T2" fmla="*/ 0 w 745"/>
              <a:gd name="T3" fmla="*/ 570 h 594"/>
              <a:gd name="T4" fmla="*/ 298 w 745"/>
              <a:gd name="T5" fmla="*/ 220 h 594"/>
              <a:gd name="T6" fmla="*/ 288 w 745"/>
              <a:gd name="T7" fmla="*/ 209 h 594"/>
              <a:gd name="T8" fmla="*/ 544 w 745"/>
              <a:gd name="T9" fmla="*/ 245 h 594"/>
              <a:gd name="T10" fmla="*/ 32 w 745"/>
              <a:gd name="T11" fmla="*/ 201 h 594"/>
              <a:gd name="T12" fmla="*/ 205 w 745"/>
              <a:gd name="T13" fmla="*/ 430 h 594"/>
              <a:gd name="T14" fmla="*/ 98 w 745"/>
              <a:gd name="T15" fmla="*/ 362 h 594"/>
              <a:gd name="T16" fmla="*/ 98 w 745"/>
              <a:gd name="T17" fmla="*/ 385 h 594"/>
              <a:gd name="T18" fmla="*/ 312 w 745"/>
              <a:gd name="T19" fmla="*/ 317 h 594"/>
              <a:gd name="T20" fmla="*/ 98 w 745"/>
              <a:gd name="T21" fmla="*/ 317 h 594"/>
              <a:gd name="T22" fmla="*/ 312 w 745"/>
              <a:gd name="T23" fmla="*/ 296 h 594"/>
              <a:gd name="T24" fmla="*/ 552 w 745"/>
              <a:gd name="T25" fmla="*/ 249 h 594"/>
              <a:gd name="T26" fmla="*/ 552 w 745"/>
              <a:gd name="T27" fmla="*/ 249 h 594"/>
              <a:gd name="T28" fmla="*/ 552 w 745"/>
              <a:gd name="T29" fmla="*/ 37 h 594"/>
              <a:gd name="T30" fmla="*/ 338 w 745"/>
              <a:gd name="T31" fmla="*/ 134 h 594"/>
              <a:gd name="T32" fmla="*/ 583 w 745"/>
              <a:gd name="T33" fmla="*/ 148 h 594"/>
              <a:gd name="T34" fmla="*/ 373 w 745"/>
              <a:gd name="T35" fmla="*/ 103 h 594"/>
              <a:gd name="T36" fmla="*/ 591 w 745"/>
              <a:gd name="T37" fmla="*/ 258 h 594"/>
              <a:gd name="T38" fmla="*/ 675 w 745"/>
              <a:gd name="T39" fmla="*/ 154 h 594"/>
              <a:gd name="T40" fmla="*/ 698 w 745"/>
              <a:gd name="T41" fmla="*/ 179 h 594"/>
              <a:gd name="T42" fmla="*/ 685 w 745"/>
              <a:gd name="T43" fmla="*/ 152 h 594"/>
              <a:gd name="T44" fmla="*/ 681 w 745"/>
              <a:gd name="T45" fmla="*/ 290 h 594"/>
              <a:gd name="T46" fmla="*/ 680 w 745"/>
              <a:gd name="T47" fmla="*/ 319 h 594"/>
              <a:gd name="T48" fmla="*/ 703 w 745"/>
              <a:gd name="T49" fmla="*/ 319 h 594"/>
              <a:gd name="T50" fmla="*/ 702 w 745"/>
              <a:gd name="T51" fmla="*/ 290 h 594"/>
              <a:gd name="T52" fmla="*/ 698 w 745"/>
              <a:gd name="T53" fmla="*/ 229 h 594"/>
              <a:gd name="T54" fmla="*/ 344 w 745"/>
              <a:gd name="T55" fmla="*/ 320 h 594"/>
              <a:gd name="T56" fmla="*/ 376 w 745"/>
              <a:gd name="T57" fmla="*/ 447 h 594"/>
              <a:gd name="T58" fmla="*/ 389 w 745"/>
              <a:gd name="T59" fmla="*/ 436 h 594"/>
              <a:gd name="T60" fmla="*/ 394 w 745"/>
              <a:gd name="T61" fmla="*/ 420 h 594"/>
              <a:gd name="T62" fmla="*/ 409 w 745"/>
              <a:gd name="T63" fmla="*/ 430 h 594"/>
              <a:gd name="T64" fmla="*/ 420 w 745"/>
              <a:gd name="T65" fmla="*/ 455 h 594"/>
              <a:gd name="T66" fmla="*/ 434 w 745"/>
              <a:gd name="T67" fmla="*/ 465 h 594"/>
              <a:gd name="T68" fmla="*/ 455 w 745"/>
              <a:gd name="T69" fmla="*/ 462 h 594"/>
              <a:gd name="T70" fmla="*/ 451 w 745"/>
              <a:gd name="T71" fmla="*/ 450 h 594"/>
              <a:gd name="T72" fmla="*/ 440 w 745"/>
              <a:gd name="T73" fmla="*/ 425 h 594"/>
              <a:gd name="T74" fmla="*/ 425 w 745"/>
              <a:gd name="T75" fmla="*/ 415 h 594"/>
              <a:gd name="T76" fmla="*/ 463 w 745"/>
              <a:gd name="T77" fmla="*/ 395 h 594"/>
              <a:gd name="T78" fmla="*/ 448 w 745"/>
              <a:gd name="T79" fmla="*/ 390 h 594"/>
              <a:gd name="T80" fmla="*/ 438 w 745"/>
              <a:gd name="T81" fmla="*/ 377 h 594"/>
              <a:gd name="T82" fmla="*/ 422 w 745"/>
              <a:gd name="T83" fmla="*/ 373 h 594"/>
              <a:gd name="T84" fmla="*/ 411 w 745"/>
              <a:gd name="T85" fmla="*/ 359 h 594"/>
              <a:gd name="T86" fmla="*/ 395 w 745"/>
              <a:gd name="T87" fmla="*/ 355 h 594"/>
              <a:gd name="T88" fmla="*/ 385 w 745"/>
              <a:gd name="T89" fmla="*/ 342 h 594"/>
              <a:gd name="T90" fmla="*/ 369 w 745"/>
              <a:gd name="T91" fmla="*/ 337 h 594"/>
              <a:gd name="T92" fmla="*/ 359 w 745"/>
              <a:gd name="T93" fmla="*/ 324 h 594"/>
              <a:gd name="T94" fmla="*/ 69 w 745"/>
              <a:gd name="T95" fmla="*/ 239 h 594"/>
              <a:gd name="T96" fmla="*/ 69 w 745"/>
              <a:gd name="T97" fmla="*/ 497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5" h="594">
                <a:moveTo>
                  <a:pt x="0" y="549"/>
                </a:moveTo>
                <a:lnTo>
                  <a:pt x="575" y="549"/>
                </a:lnTo>
                <a:lnTo>
                  <a:pt x="575" y="570"/>
                </a:lnTo>
                <a:cubicBezTo>
                  <a:pt x="575" y="583"/>
                  <a:pt x="565" y="594"/>
                  <a:pt x="551" y="594"/>
                </a:cubicBezTo>
                <a:lnTo>
                  <a:pt x="24" y="594"/>
                </a:lnTo>
                <a:cubicBezTo>
                  <a:pt x="11" y="594"/>
                  <a:pt x="0" y="583"/>
                  <a:pt x="0" y="570"/>
                </a:cubicBezTo>
                <a:lnTo>
                  <a:pt x="0" y="549"/>
                </a:lnTo>
                <a:close/>
                <a:moveTo>
                  <a:pt x="288" y="209"/>
                </a:moveTo>
                <a:cubicBezTo>
                  <a:pt x="294" y="209"/>
                  <a:pt x="298" y="214"/>
                  <a:pt x="298" y="220"/>
                </a:cubicBezTo>
                <a:cubicBezTo>
                  <a:pt x="298" y="226"/>
                  <a:pt x="294" y="230"/>
                  <a:pt x="288" y="230"/>
                </a:cubicBezTo>
                <a:cubicBezTo>
                  <a:pt x="282" y="230"/>
                  <a:pt x="277" y="226"/>
                  <a:pt x="277" y="220"/>
                </a:cubicBezTo>
                <a:cubicBezTo>
                  <a:pt x="277" y="214"/>
                  <a:pt x="282" y="209"/>
                  <a:pt x="288" y="209"/>
                </a:cubicBezTo>
                <a:close/>
                <a:moveTo>
                  <a:pt x="32" y="201"/>
                </a:moveTo>
                <a:lnTo>
                  <a:pt x="355" y="201"/>
                </a:lnTo>
                <a:cubicBezTo>
                  <a:pt x="421" y="205"/>
                  <a:pt x="483" y="217"/>
                  <a:pt x="544" y="245"/>
                </a:cubicBezTo>
                <a:lnTo>
                  <a:pt x="544" y="536"/>
                </a:lnTo>
                <a:lnTo>
                  <a:pt x="32" y="536"/>
                </a:lnTo>
                <a:lnTo>
                  <a:pt x="32" y="201"/>
                </a:lnTo>
                <a:close/>
                <a:moveTo>
                  <a:pt x="98" y="407"/>
                </a:moveTo>
                <a:lnTo>
                  <a:pt x="205" y="407"/>
                </a:lnTo>
                <a:lnTo>
                  <a:pt x="205" y="430"/>
                </a:lnTo>
                <a:lnTo>
                  <a:pt x="98" y="430"/>
                </a:lnTo>
                <a:lnTo>
                  <a:pt x="98" y="407"/>
                </a:lnTo>
                <a:close/>
                <a:moveTo>
                  <a:pt x="98" y="362"/>
                </a:moveTo>
                <a:lnTo>
                  <a:pt x="312" y="362"/>
                </a:lnTo>
                <a:lnTo>
                  <a:pt x="312" y="385"/>
                </a:lnTo>
                <a:lnTo>
                  <a:pt x="98" y="385"/>
                </a:lnTo>
                <a:lnTo>
                  <a:pt x="98" y="362"/>
                </a:lnTo>
                <a:close/>
                <a:moveTo>
                  <a:pt x="98" y="317"/>
                </a:moveTo>
                <a:lnTo>
                  <a:pt x="312" y="317"/>
                </a:lnTo>
                <a:lnTo>
                  <a:pt x="312" y="340"/>
                </a:lnTo>
                <a:lnTo>
                  <a:pt x="98" y="340"/>
                </a:lnTo>
                <a:lnTo>
                  <a:pt x="98" y="317"/>
                </a:lnTo>
                <a:close/>
                <a:moveTo>
                  <a:pt x="98" y="273"/>
                </a:moveTo>
                <a:lnTo>
                  <a:pt x="312" y="273"/>
                </a:lnTo>
                <a:lnTo>
                  <a:pt x="312" y="296"/>
                </a:lnTo>
                <a:lnTo>
                  <a:pt x="98" y="296"/>
                </a:lnTo>
                <a:lnTo>
                  <a:pt x="98" y="273"/>
                </a:lnTo>
                <a:close/>
                <a:moveTo>
                  <a:pt x="552" y="249"/>
                </a:moveTo>
                <a:cubicBezTo>
                  <a:pt x="560" y="252"/>
                  <a:pt x="579" y="262"/>
                  <a:pt x="584" y="265"/>
                </a:cubicBezTo>
                <a:cubicBezTo>
                  <a:pt x="598" y="274"/>
                  <a:pt x="563" y="279"/>
                  <a:pt x="552" y="280"/>
                </a:cubicBezTo>
                <a:lnTo>
                  <a:pt x="552" y="249"/>
                </a:lnTo>
                <a:close/>
                <a:moveTo>
                  <a:pt x="675" y="154"/>
                </a:moveTo>
                <a:cubicBezTo>
                  <a:pt x="644" y="120"/>
                  <a:pt x="613" y="85"/>
                  <a:pt x="581" y="50"/>
                </a:cubicBezTo>
                <a:cubicBezTo>
                  <a:pt x="571" y="39"/>
                  <a:pt x="566" y="39"/>
                  <a:pt x="552" y="37"/>
                </a:cubicBezTo>
                <a:lnTo>
                  <a:pt x="227" y="1"/>
                </a:lnTo>
                <a:cubicBezTo>
                  <a:pt x="221" y="0"/>
                  <a:pt x="218" y="4"/>
                  <a:pt x="223" y="9"/>
                </a:cubicBezTo>
                <a:lnTo>
                  <a:pt x="338" y="134"/>
                </a:lnTo>
                <a:cubicBezTo>
                  <a:pt x="357" y="97"/>
                  <a:pt x="370" y="78"/>
                  <a:pt x="429" y="85"/>
                </a:cubicBezTo>
                <a:cubicBezTo>
                  <a:pt x="469" y="90"/>
                  <a:pt x="498" y="98"/>
                  <a:pt x="536" y="113"/>
                </a:cubicBezTo>
                <a:cubicBezTo>
                  <a:pt x="559" y="122"/>
                  <a:pt x="572" y="129"/>
                  <a:pt x="583" y="148"/>
                </a:cubicBezTo>
                <a:cubicBezTo>
                  <a:pt x="574" y="136"/>
                  <a:pt x="558" y="128"/>
                  <a:pt x="541" y="121"/>
                </a:cubicBezTo>
                <a:cubicBezTo>
                  <a:pt x="507" y="107"/>
                  <a:pt x="469" y="98"/>
                  <a:pt x="432" y="93"/>
                </a:cubicBezTo>
                <a:cubicBezTo>
                  <a:pt x="410" y="91"/>
                  <a:pt x="388" y="91"/>
                  <a:pt x="373" y="103"/>
                </a:cubicBezTo>
                <a:cubicBezTo>
                  <a:pt x="360" y="113"/>
                  <a:pt x="340" y="158"/>
                  <a:pt x="331" y="175"/>
                </a:cubicBezTo>
                <a:cubicBezTo>
                  <a:pt x="326" y="187"/>
                  <a:pt x="333" y="191"/>
                  <a:pt x="342" y="191"/>
                </a:cubicBezTo>
                <a:cubicBezTo>
                  <a:pt x="429" y="195"/>
                  <a:pt x="513" y="218"/>
                  <a:pt x="591" y="258"/>
                </a:cubicBezTo>
                <a:lnTo>
                  <a:pt x="592" y="214"/>
                </a:lnTo>
                <a:cubicBezTo>
                  <a:pt x="620" y="218"/>
                  <a:pt x="647" y="222"/>
                  <a:pt x="675" y="226"/>
                </a:cubicBezTo>
                <a:lnTo>
                  <a:pt x="675" y="154"/>
                </a:lnTo>
                <a:close/>
                <a:moveTo>
                  <a:pt x="738" y="234"/>
                </a:moveTo>
                <a:cubicBezTo>
                  <a:pt x="742" y="235"/>
                  <a:pt x="745" y="230"/>
                  <a:pt x="741" y="226"/>
                </a:cubicBezTo>
                <a:cubicBezTo>
                  <a:pt x="727" y="210"/>
                  <a:pt x="712" y="195"/>
                  <a:pt x="698" y="179"/>
                </a:cubicBezTo>
                <a:lnTo>
                  <a:pt x="698" y="158"/>
                </a:lnTo>
                <a:cubicBezTo>
                  <a:pt x="698" y="155"/>
                  <a:pt x="695" y="152"/>
                  <a:pt x="691" y="152"/>
                </a:cubicBezTo>
                <a:lnTo>
                  <a:pt x="685" y="152"/>
                </a:lnTo>
                <a:lnTo>
                  <a:pt x="685" y="277"/>
                </a:lnTo>
                <a:cubicBezTo>
                  <a:pt x="683" y="278"/>
                  <a:pt x="682" y="279"/>
                  <a:pt x="682" y="282"/>
                </a:cubicBezTo>
                <a:lnTo>
                  <a:pt x="681" y="290"/>
                </a:lnTo>
                <a:cubicBezTo>
                  <a:pt x="681" y="295"/>
                  <a:pt x="683" y="296"/>
                  <a:pt x="683" y="300"/>
                </a:cubicBezTo>
                <a:lnTo>
                  <a:pt x="682" y="310"/>
                </a:lnTo>
                <a:cubicBezTo>
                  <a:pt x="682" y="313"/>
                  <a:pt x="680" y="315"/>
                  <a:pt x="680" y="319"/>
                </a:cubicBezTo>
                <a:lnTo>
                  <a:pt x="671" y="393"/>
                </a:lnTo>
                <a:cubicBezTo>
                  <a:pt x="675" y="401"/>
                  <a:pt x="707" y="402"/>
                  <a:pt x="712" y="393"/>
                </a:cubicBezTo>
                <a:lnTo>
                  <a:pt x="703" y="319"/>
                </a:lnTo>
                <a:cubicBezTo>
                  <a:pt x="703" y="315"/>
                  <a:pt x="701" y="314"/>
                  <a:pt x="700" y="310"/>
                </a:cubicBezTo>
                <a:lnTo>
                  <a:pt x="700" y="300"/>
                </a:lnTo>
                <a:cubicBezTo>
                  <a:pt x="700" y="296"/>
                  <a:pt x="702" y="296"/>
                  <a:pt x="702" y="290"/>
                </a:cubicBezTo>
                <a:lnTo>
                  <a:pt x="701" y="282"/>
                </a:lnTo>
                <a:cubicBezTo>
                  <a:pt x="701" y="279"/>
                  <a:pt x="700" y="278"/>
                  <a:pt x="697" y="277"/>
                </a:cubicBezTo>
                <a:lnTo>
                  <a:pt x="698" y="229"/>
                </a:lnTo>
                <a:cubicBezTo>
                  <a:pt x="711" y="231"/>
                  <a:pt x="724" y="232"/>
                  <a:pt x="738" y="234"/>
                </a:cubicBezTo>
                <a:close/>
                <a:moveTo>
                  <a:pt x="351" y="318"/>
                </a:moveTo>
                <a:lnTo>
                  <a:pt x="344" y="320"/>
                </a:lnTo>
                <a:lnTo>
                  <a:pt x="370" y="455"/>
                </a:lnTo>
                <a:lnTo>
                  <a:pt x="378" y="453"/>
                </a:lnTo>
                <a:lnTo>
                  <a:pt x="376" y="447"/>
                </a:lnTo>
                <a:lnTo>
                  <a:pt x="383" y="445"/>
                </a:lnTo>
                <a:lnTo>
                  <a:pt x="382" y="438"/>
                </a:lnTo>
                <a:lnTo>
                  <a:pt x="389" y="436"/>
                </a:lnTo>
                <a:lnTo>
                  <a:pt x="388" y="429"/>
                </a:lnTo>
                <a:lnTo>
                  <a:pt x="395" y="428"/>
                </a:lnTo>
                <a:lnTo>
                  <a:pt x="394" y="420"/>
                </a:lnTo>
                <a:lnTo>
                  <a:pt x="400" y="419"/>
                </a:lnTo>
                <a:lnTo>
                  <a:pt x="403" y="432"/>
                </a:lnTo>
                <a:lnTo>
                  <a:pt x="409" y="430"/>
                </a:lnTo>
                <a:lnTo>
                  <a:pt x="412" y="443"/>
                </a:lnTo>
                <a:lnTo>
                  <a:pt x="418" y="442"/>
                </a:lnTo>
                <a:lnTo>
                  <a:pt x="420" y="455"/>
                </a:lnTo>
                <a:lnTo>
                  <a:pt x="427" y="453"/>
                </a:lnTo>
                <a:lnTo>
                  <a:pt x="429" y="466"/>
                </a:lnTo>
                <a:lnTo>
                  <a:pt x="434" y="465"/>
                </a:lnTo>
                <a:lnTo>
                  <a:pt x="435" y="472"/>
                </a:lnTo>
                <a:lnTo>
                  <a:pt x="457" y="468"/>
                </a:lnTo>
                <a:lnTo>
                  <a:pt x="455" y="462"/>
                </a:lnTo>
                <a:lnTo>
                  <a:pt x="460" y="461"/>
                </a:lnTo>
                <a:lnTo>
                  <a:pt x="458" y="448"/>
                </a:lnTo>
                <a:lnTo>
                  <a:pt x="451" y="450"/>
                </a:lnTo>
                <a:lnTo>
                  <a:pt x="449" y="437"/>
                </a:lnTo>
                <a:lnTo>
                  <a:pt x="443" y="438"/>
                </a:lnTo>
                <a:lnTo>
                  <a:pt x="440" y="425"/>
                </a:lnTo>
                <a:lnTo>
                  <a:pt x="434" y="427"/>
                </a:lnTo>
                <a:lnTo>
                  <a:pt x="432" y="414"/>
                </a:lnTo>
                <a:lnTo>
                  <a:pt x="425" y="415"/>
                </a:lnTo>
                <a:lnTo>
                  <a:pt x="424" y="409"/>
                </a:lnTo>
                <a:lnTo>
                  <a:pt x="465" y="401"/>
                </a:lnTo>
                <a:lnTo>
                  <a:pt x="463" y="395"/>
                </a:lnTo>
                <a:lnTo>
                  <a:pt x="457" y="396"/>
                </a:lnTo>
                <a:lnTo>
                  <a:pt x="455" y="389"/>
                </a:lnTo>
                <a:lnTo>
                  <a:pt x="448" y="390"/>
                </a:lnTo>
                <a:lnTo>
                  <a:pt x="446" y="383"/>
                </a:lnTo>
                <a:lnTo>
                  <a:pt x="439" y="384"/>
                </a:lnTo>
                <a:lnTo>
                  <a:pt x="438" y="377"/>
                </a:lnTo>
                <a:lnTo>
                  <a:pt x="430" y="378"/>
                </a:lnTo>
                <a:lnTo>
                  <a:pt x="429" y="371"/>
                </a:lnTo>
                <a:lnTo>
                  <a:pt x="422" y="373"/>
                </a:lnTo>
                <a:lnTo>
                  <a:pt x="420" y="365"/>
                </a:lnTo>
                <a:lnTo>
                  <a:pt x="413" y="367"/>
                </a:lnTo>
                <a:lnTo>
                  <a:pt x="411" y="359"/>
                </a:lnTo>
                <a:lnTo>
                  <a:pt x="404" y="361"/>
                </a:lnTo>
                <a:lnTo>
                  <a:pt x="403" y="354"/>
                </a:lnTo>
                <a:lnTo>
                  <a:pt x="395" y="355"/>
                </a:lnTo>
                <a:lnTo>
                  <a:pt x="394" y="348"/>
                </a:lnTo>
                <a:lnTo>
                  <a:pt x="387" y="349"/>
                </a:lnTo>
                <a:lnTo>
                  <a:pt x="385" y="342"/>
                </a:lnTo>
                <a:lnTo>
                  <a:pt x="378" y="343"/>
                </a:lnTo>
                <a:lnTo>
                  <a:pt x="377" y="336"/>
                </a:lnTo>
                <a:lnTo>
                  <a:pt x="369" y="337"/>
                </a:lnTo>
                <a:lnTo>
                  <a:pt x="368" y="330"/>
                </a:lnTo>
                <a:lnTo>
                  <a:pt x="360" y="331"/>
                </a:lnTo>
                <a:lnTo>
                  <a:pt x="359" y="324"/>
                </a:lnTo>
                <a:lnTo>
                  <a:pt x="353" y="325"/>
                </a:lnTo>
                <a:lnTo>
                  <a:pt x="351" y="318"/>
                </a:lnTo>
                <a:close/>
                <a:moveTo>
                  <a:pt x="69" y="239"/>
                </a:moveTo>
                <a:lnTo>
                  <a:pt x="506" y="239"/>
                </a:lnTo>
                <a:lnTo>
                  <a:pt x="506" y="497"/>
                </a:lnTo>
                <a:lnTo>
                  <a:pt x="69" y="497"/>
                </a:lnTo>
                <a:lnTo>
                  <a:pt x="69" y="239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87" name="组合 163"/>
          <p:cNvGrpSpPr>
            <a:grpSpLocks/>
          </p:cNvGrpSpPr>
          <p:nvPr/>
        </p:nvGrpSpPr>
        <p:grpSpPr bwMode="auto">
          <a:xfrm>
            <a:off x="1170641" y="5767732"/>
            <a:ext cx="450850" cy="963084"/>
            <a:chOff x="4878388" y="692150"/>
            <a:chExt cx="600076" cy="963613"/>
          </a:xfrm>
        </p:grpSpPr>
        <p:sp>
          <p:nvSpPr>
            <p:cNvPr id="288" name="Rectangle 19"/>
            <p:cNvSpPr>
              <a:spLocks noChangeArrowheads="1"/>
            </p:cNvSpPr>
            <p:nvPr/>
          </p:nvSpPr>
          <p:spPr bwMode="auto">
            <a:xfrm>
              <a:off x="4997451" y="1535113"/>
              <a:ext cx="361950" cy="30163"/>
            </a:xfrm>
            <a:prstGeom prst="rect">
              <a:avLst/>
            </a:prstGeom>
            <a:solidFill>
              <a:srgbClr val="46474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9" name="Rectangle 20"/>
            <p:cNvSpPr>
              <a:spLocks noChangeArrowheads="1"/>
            </p:cNvSpPr>
            <p:nvPr/>
          </p:nvSpPr>
          <p:spPr bwMode="auto">
            <a:xfrm>
              <a:off x="4997451" y="1595438"/>
              <a:ext cx="361950" cy="30163"/>
            </a:xfrm>
            <a:prstGeom prst="rect">
              <a:avLst/>
            </a:prstGeom>
            <a:solidFill>
              <a:srgbClr val="46474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0" name="Rectangle 21"/>
            <p:cNvSpPr>
              <a:spLocks noChangeArrowheads="1"/>
            </p:cNvSpPr>
            <p:nvPr/>
          </p:nvSpPr>
          <p:spPr bwMode="auto">
            <a:xfrm>
              <a:off x="4997451" y="1474788"/>
              <a:ext cx="361950" cy="30163"/>
            </a:xfrm>
            <a:prstGeom prst="rect">
              <a:avLst/>
            </a:prstGeom>
            <a:solidFill>
              <a:srgbClr val="46474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1" name="Rectangle 22"/>
            <p:cNvSpPr>
              <a:spLocks noChangeArrowheads="1"/>
            </p:cNvSpPr>
            <p:nvPr/>
          </p:nvSpPr>
          <p:spPr bwMode="auto">
            <a:xfrm>
              <a:off x="5013326" y="1444625"/>
              <a:ext cx="330200" cy="30163"/>
            </a:xfrm>
            <a:prstGeom prst="rect">
              <a:avLst/>
            </a:prstGeom>
            <a:solidFill>
              <a:srgbClr val="82858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2" name="Rectangle 23"/>
            <p:cNvSpPr>
              <a:spLocks noChangeArrowheads="1"/>
            </p:cNvSpPr>
            <p:nvPr/>
          </p:nvSpPr>
          <p:spPr bwMode="auto">
            <a:xfrm>
              <a:off x="5013326" y="1504950"/>
              <a:ext cx="330200" cy="30163"/>
            </a:xfrm>
            <a:prstGeom prst="rect">
              <a:avLst/>
            </a:prstGeom>
            <a:solidFill>
              <a:srgbClr val="82858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3" name="Rectangle 24"/>
            <p:cNvSpPr>
              <a:spLocks noChangeArrowheads="1"/>
            </p:cNvSpPr>
            <p:nvPr/>
          </p:nvSpPr>
          <p:spPr bwMode="auto">
            <a:xfrm>
              <a:off x="5013326" y="1565275"/>
              <a:ext cx="330200" cy="30163"/>
            </a:xfrm>
            <a:prstGeom prst="rect">
              <a:avLst/>
            </a:prstGeom>
            <a:solidFill>
              <a:srgbClr val="82858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684213"/>
              <a:endPara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4" name="Freeform 25"/>
            <p:cNvSpPr>
              <a:spLocks/>
            </p:cNvSpPr>
            <p:nvPr/>
          </p:nvSpPr>
          <p:spPr bwMode="auto">
            <a:xfrm>
              <a:off x="5103813" y="1625600"/>
              <a:ext cx="149225" cy="30163"/>
            </a:xfrm>
            <a:custGeom>
              <a:avLst/>
              <a:gdLst>
                <a:gd name="T0" fmla="*/ 214214105 w 94"/>
                <a:gd name="T1" fmla="*/ 47884549 h 19"/>
                <a:gd name="T2" fmla="*/ 22682199 w 94"/>
                <a:gd name="T3" fmla="*/ 47884549 h 19"/>
                <a:gd name="T4" fmla="*/ 0 w 94"/>
                <a:gd name="T5" fmla="*/ 0 h 19"/>
                <a:gd name="T6" fmla="*/ 236894710 w 94"/>
                <a:gd name="T7" fmla="*/ 0 h 19"/>
                <a:gd name="T8" fmla="*/ 214214105 w 94"/>
                <a:gd name="T9" fmla="*/ 47884549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4"/>
                <a:gd name="T16" fmla="*/ 0 h 19"/>
                <a:gd name="T17" fmla="*/ 94 w 9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4" h="19">
                  <a:moveTo>
                    <a:pt x="85" y="19"/>
                  </a:moveTo>
                  <a:lnTo>
                    <a:pt x="9" y="19"/>
                  </a:lnTo>
                  <a:lnTo>
                    <a:pt x="0" y="0"/>
                  </a:lnTo>
                  <a:lnTo>
                    <a:pt x="94" y="0"/>
                  </a:lnTo>
                  <a:lnTo>
                    <a:pt x="85" y="19"/>
                  </a:lnTo>
                  <a:close/>
                </a:path>
              </a:pathLst>
            </a:custGeom>
            <a:solidFill>
              <a:srgbClr val="8285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5" name="Freeform 26"/>
            <p:cNvSpPr>
              <a:spLocks/>
            </p:cNvSpPr>
            <p:nvPr/>
          </p:nvSpPr>
          <p:spPr bwMode="auto">
            <a:xfrm>
              <a:off x="4878388" y="692150"/>
              <a:ext cx="344488" cy="722313"/>
            </a:xfrm>
            <a:custGeom>
              <a:avLst/>
              <a:gdLst>
                <a:gd name="T0" fmla="*/ 1289912890 w 92"/>
                <a:gd name="T1" fmla="*/ 14152820 h 192"/>
                <a:gd name="T2" fmla="*/ 1121664257 w 92"/>
                <a:gd name="T3" fmla="*/ 0 h 192"/>
                <a:gd name="T4" fmla="*/ 0 w 92"/>
                <a:gd name="T5" fmla="*/ 1132240786 h 192"/>
                <a:gd name="T6" fmla="*/ 504749875 w 92"/>
                <a:gd name="T7" fmla="*/ 2147483647 h 192"/>
                <a:gd name="T8" fmla="*/ 841247140 w 92"/>
                <a:gd name="T9" fmla="*/ 2147483647 h 192"/>
                <a:gd name="T10" fmla="*/ 336497382 w 92"/>
                <a:gd name="T11" fmla="*/ 1132240786 h 192"/>
                <a:gd name="T12" fmla="*/ 1289912890 w 92"/>
                <a:gd name="T13" fmla="*/ 14152820 h 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2"/>
                <a:gd name="T22" fmla="*/ 0 h 192"/>
                <a:gd name="T23" fmla="*/ 92 w 92"/>
                <a:gd name="T24" fmla="*/ 192 h 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2" h="192">
                  <a:moveTo>
                    <a:pt x="92" y="1"/>
                  </a:moveTo>
                  <a:cubicBezTo>
                    <a:pt x="88" y="0"/>
                    <a:pt x="8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28"/>
                    <a:pt x="36" y="128"/>
                    <a:pt x="36" y="192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0" y="128"/>
                    <a:pt x="24" y="128"/>
                    <a:pt x="24" y="80"/>
                  </a:cubicBezTo>
                  <a:cubicBezTo>
                    <a:pt x="24" y="40"/>
                    <a:pt x="54" y="7"/>
                    <a:pt x="92" y="1"/>
                  </a:cubicBezTo>
                  <a:close/>
                </a:path>
              </a:pathLst>
            </a:custGeom>
            <a:solidFill>
              <a:srgbClr val="EDAE5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6" name="Freeform 27"/>
            <p:cNvSpPr>
              <a:spLocks/>
            </p:cNvSpPr>
            <p:nvPr/>
          </p:nvSpPr>
          <p:spPr bwMode="auto">
            <a:xfrm>
              <a:off x="4968876" y="696913"/>
              <a:ext cx="509588" cy="717550"/>
            </a:xfrm>
            <a:custGeom>
              <a:avLst/>
              <a:gdLst>
                <a:gd name="T0" fmla="*/ 954705430 w 136"/>
                <a:gd name="T1" fmla="*/ 0 h 191"/>
                <a:gd name="T2" fmla="*/ 0 w 136"/>
                <a:gd name="T3" fmla="*/ 1114975136 h 191"/>
                <a:gd name="T4" fmla="*/ 505432617 w 136"/>
                <a:gd name="T5" fmla="*/ 2147483647 h 191"/>
                <a:gd name="T6" fmla="*/ 1403978477 w 136"/>
                <a:gd name="T7" fmla="*/ 2147483647 h 191"/>
                <a:gd name="T8" fmla="*/ 1909410860 w 136"/>
                <a:gd name="T9" fmla="*/ 1114975136 h 191"/>
                <a:gd name="T10" fmla="*/ 954705430 w 136"/>
                <a:gd name="T11" fmla="*/ 0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6"/>
                <a:gd name="T19" fmla="*/ 0 h 191"/>
                <a:gd name="T20" fmla="*/ 136 w 136"/>
                <a:gd name="T21" fmla="*/ 191 h 1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6" h="191">
                  <a:moveTo>
                    <a:pt x="68" y="0"/>
                  </a:moveTo>
                  <a:cubicBezTo>
                    <a:pt x="30" y="6"/>
                    <a:pt x="0" y="39"/>
                    <a:pt x="0" y="79"/>
                  </a:cubicBezTo>
                  <a:cubicBezTo>
                    <a:pt x="0" y="127"/>
                    <a:pt x="36" y="127"/>
                    <a:pt x="36" y="191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100" y="127"/>
                    <a:pt x="136" y="127"/>
                    <a:pt x="136" y="79"/>
                  </a:cubicBezTo>
                  <a:cubicBezTo>
                    <a:pt x="136" y="39"/>
                    <a:pt x="106" y="6"/>
                    <a:pt x="68" y="0"/>
                  </a:cubicBezTo>
                  <a:close/>
                </a:path>
              </a:pathLst>
            </a:custGeom>
            <a:solidFill>
              <a:srgbClr val="FFBF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" name="TextBox 296"/>
          <p:cNvSpPr txBox="1"/>
          <p:nvPr/>
        </p:nvSpPr>
        <p:spPr>
          <a:xfrm>
            <a:off x="1856451" y="6079914"/>
            <a:ext cx="721736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请按所属专业、按对应时段、在规定时间内完成选课</a:t>
            </a:r>
          </a:p>
        </p:txBody>
      </p:sp>
    </p:spTree>
    <p:extLst>
      <p:ext uri="{BB962C8B-B14F-4D97-AF65-F5344CB8AC3E}">
        <p14:creationId xmlns:p14="http://schemas.microsoft.com/office/powerpoint/2010/main" val="162935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1" grpId="0"/>
      <p:bldP spid="282" grpId="0"/>
      <p:bldP spid="283" grpId="0" animBg="1"/>
      <p:bldP spid="284" grpId="0" animBg="1"/>
      <p:bldP spid="285" grpId="0" animBg="1"/>
      <p:bldP spid="2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59632" y="367049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86664"/>
            <a:ext cx="81179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）学生用学号登录，初始密码为身份证后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6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位。</a:t>
            </a:r>
            <a:endParaRPr kumimoji="0" lang="zh-CN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560" y="2337357"/>
            <a:ext cx="70466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路径：校园网主页（</a:t>
            </a:r>
            <a:r>
              <a:rPr kumimoji="0" lang="en-US" altLang="zh-CN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hlinkClick r:id="rId3"/>
              </a:rPr>
              <a:t>https://www.shou.edu.cn/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）</a:t>
            </a:r>
            <a:endParaRPr kumimoji="0" lang="en-US" altLang="zh-CN" sz="240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→教育教学→本科生教育→应用系统</a:t>
            </a:r>
            <a:r>
              <a:rPr lang="zh-CN" altLang="en-US" sz="2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→</a:t>
            </a:r>
            <a:endParaRPr kumimoji="0" lang="en-US" altLang="zh-CN" sz="240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URP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教务管理系统→ 选课管理。</a:t>
            </a:r>
            <a:endParaRPr kumimoji="0" lang="zh-CN" altLang="en-US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528" y="3861048"/>
            <a:ext cx="1872208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43808" y="3861048"/>
            <a:ext cx="2304256" cy="270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96136" y="3645024"/>
            <a:ext cx="2232248" cy="28478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6EAEF4B7-3B60-2ADA-69C9-A874A4BAE301}"/>
              </a:ext>
            </a:extLst>
          </p:cNvPr>
          <p:cNvSpPr/>
          <p:nvPr/>
        </p:nvSpPr>
        <p:spPr>
          <a:xfrm>
            <a:off x="2694619" y="886179"/>
            <a:ext cx="489852" cy="489852"/>
          </a:xfrm>
          <a:prstGeom prst="ellipse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四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12D12934-BF62-AABC-1BA8-1E7146BDEC43}"/>
              </a:ext>
            </a:extLst>
          </p:cNvPr>
          <p:cNvSpPr txBox="1"/>
          <p:nvPr/>
        </p:nvSpPr>
        <p:spPr>
          <a:xfrm>
            <a:off x="3872557" y="86863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9BBB59"/>
                </a:solidFill>
                <a:latin typeface="微软雅黑" pitchFamily="34" charset="-122"/>
                <a:ea typeface="微软雅黑" pitchFamily="34" charset="-122"/>
              </a:rPr>
              <a:t>操作导航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545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05 -0.19259 L -0.01284 -0.00803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922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  <p:bldP spid="2" grpId="0" animBg="1"/>
      <p:bldP spid="2" grpId="1" animBg="1"/>
      <p:bldP spid="2" grpId="2" animBg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393266" y="294489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5856" y="548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选课指南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180528" y="1802469"/>
            <a:ext cx="96071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进入选课界面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选择“自由选课”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输入课程号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等信息，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查询。</a:t>
            </a:r>
            <a:endParaRPr kumimoji="0" lang="zh-CN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2996952"/>
            <a:ext cx="8064896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32770" name="Line 2"/>
          <p:cNvSpPr>
            <a:spLocks noChangeShapeType="1"/>
          </p:cNvSpPr>
          <p:nvPr/>
        </p:nvSpPr>
        <p:spPr bwMode="auto">
          <a:xfrm flipH="1">
            <a:off x="3923928" y="3140968"/>
            <a:ext cx="457200" cy="2968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 flipH="1">
            <a:off x="7020272" y="3933056"/>
            <a:ext cx="457200" cy="298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16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25" grpId="0"/>
      <p:bldP spid="32770" grpId="0" animBg="1"/>
      <p:bldP spid="3277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324068" y="401487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5856" y="548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选课指南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32775"/>
            <a:ext cx="8964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核对所选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课程的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课程号、课序号、课程名，确定选择的话，点击选择框。</a:t>
            </a:r>
            <a:endParaRPr kumimoji="0" lang="zh-CN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2780928"/>
            <a:ext cx="8964488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33794" name="Line 2"/>
          <p:cNvSpPr>
            <a:spLocks noChangeShapeType="1"/>
          </p:cNvSpPr>
          <p:nvPr/>
        </p:nvSpPr>
        <p:spPr bwMode="auto">
          <a:xfrm flipV="1">
            <a:off x="-180528" y="4437112"/>
            <a:ext cx="727273" cy="31762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 flipH="1" flipV="1">
            <a:off x="2843808" y="4581128"/>
            <a:ext cx="877887" cy="4175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779912" y="5013176"/>
            <a:ext cx="2808312" cy="43204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该处数字表示：课程号</a:t>
            </a:r>
            <a:r>
              <a:rPr kumimoji="0" lang="en-US" altLang="zh-CN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_</a:t>
            </a:r>
            <a:r>
              <a:rPr kumimoji="0" lang="zh-CN" altLang="en-US" sz="1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课序号</a:t>
            </a:r>
            <a:endParaRPr kumimoji="0" lang="zh-CN" sz="2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480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25" grpId="0"/>
      <p:bldP spid="33794" grpId="0" animBg="1"/>
      <p:bldP spid="33795" grpId="0" animBg="1"/>
      <p:bldP spid="3379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331640" y="407967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5856" y="548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选课指南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817441"/>
            <a:ext cx="46826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4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提交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，会显示选课成功。</a:t>
            </a:r>
            <a:endParaRPr kumimoji="0" lang="zh-CN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pic>
        <p:nvPicPr>
          <p:cNvPr id="11" name="图片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600" y="2276872"/>
            <a:ext cx="2083668" cy="828477"/>
          </a:xfrm>
          <a:prstGeom prst="rect">
            <a:avLst/>
          </a:prstGeom>
          <a:noFill/>
          <a:ln>
            <a:noFill/>
          </a:ln>
        </p:spPr>
      </p:pic>
      <p:sp>
        <p:nvSpPr>
          <p:cNvPr id="34818" name="Line 2"/>
          <p:cNvSpPr>
            <a:spLocks noChangeShapeType="1"/>
          </p:cNvSpPr>
          <p:nvPr/>
        </p:nvSpPr>
        <p:spPr bwMode="auto">
          <a:xfrm flipH="1">
            <a:off x="1638300" y="2564904"/>
            <a:ext cx="571500" cy="198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5536" y="3114660"/>
            <a:ext cx="6336704" cy="2762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951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25" grpId="0"/>
      <p:bldP spid="348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424000" y="442672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5856" y="548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选课指南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32775"/>
            <a:ext cx="88204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5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选课结束后，在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URP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教务管理系统→ 选课管理→ 本学期课表中查询。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1800" y="2852936"/>
            <a:ext cx="2808312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523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331640" y="343843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5856" y="54868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选课指南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25000"/>
            <a:ext cx="709228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6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）课程表示例：</a:t>
            </a:r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如下图所示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例：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第三教学楼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A103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公共实验楼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103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实验室。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微信图片_202106241016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60" y="2420888"/>
            <a:ext cx="7992888" cy="4248472"/>
          </a:xfrm>
          <a:prstGeom prst="rect">
            <a:avLst/>
          </a:prstGeom>
        </p:spPr>
      </p:pic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2699792" y="2996952"/>
            <a:ext cx="701675" cy="361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718197" y="4075162"/>
            <a:ext cx="701675" cy="361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86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25" grpId="0"/>
      <p:bldP spid="35842" grpId="0" animBg="1"/>
      <p:bldP spid="358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331640" y="347385"/>
            <a:ext cx="7720000" cy="140713"/>
            <a:chOff x="2492152" y="625252"/>
            <a:chExt cx="6804248" cy="126642"/>
          </a:xfrm>
        </p:grpSpPr>
        <p:sp>
          <p:nvSpPr>
            <p:cNvPr id="4" name="矩形 3"/>
            <p:cNvSpPr/>
            <p:nvPr/>
          </p:nvSpPr>
          <p:spPr>
            <a:xfrm>
              <a:off x="2492152" y="625252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5" name="矩形 4"/>
            <p:cNvSpPr/>
            <p:nvPr/>
          </p:nvSpPr>
          <p:spPr>
            <a:xfrm>
              <a:off x="2492152" y="715894"/>
              <a:ext cx="6804248" cy="36000"/>
            </a:xfrm>
            <a:prstGeom prst="rect">
              <a:avLst/>
            </a:prstGeom>
            <a:solidFill>
              <a:srgbClr val="8FC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6" name="图片 5" descr="校徽矢量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2008"/>
            <a:ext cx="1124744" cy="112474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32776"/>
            <a:ext cx="70922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7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）教务处：本科教学信息网，请常时关注。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4864"/>
            <a:ext cx="9036958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83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859" y="46060"/>
            <a:ext cx="4956602" cy="48266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1925423"/>
            <a:ext cx="2160240" cy="639481"/>
          </a:xfrm>
          <a:prstGeom prst="rect">
            <a:avLst/>
          </a:prstGeom>
          <a:noFill/>
        </p:spPr>
        <p:txBody>
          <a:bodyPr wrap="square" lIns="84656" tIns="42328" rIns="84656" bIns="42328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方正兰亭特黑_GBK" pitchFamily="2" charset="-122"/>
                <a:ea typeface="方正兰亭特黑_GBK" pitchFamily="2" charset="-122"/>
              </a:rPr>
              <a:t>2</a:t>
            </a:r>
            <a:r>
              <a:rPr lang="en-US" altLang="zh-CN" sz="3600" b="1" dirty="0">
                <a:solidFill>
                  <a:schemeClr val="accent6"/>
                </a:solidFill>
                <a:latin typeface="方正兰亭特黑_GBK" pitchFamily="2" charset="-122"/>
                <a:ea typeface="方正兰亭特黑_GBK" pitchFamily="2" charset="-122"/>
              </a:rPr>
              <a:t>0</a:t>
            </a:r>
            <a:r>
              <a:rPr lang="en-US" altLang="zh-CN" sz="3600" b="1" dirty="0">
                <a:solidFill>
                  <a:schemeClr val="accent4">
                    <a:lumMod val="75000"/>
                  </a:schemeClr>
                </a:solidFill>
                <a:latin typeface="方正兰亭特黑_GBK" pitchFamily="2" charset="-122"/>
                <a:ea typeface="方正兰亭特黑_GBK" pitchFamily="2" charset="-122"/>
              </a:rPr>
              <a:t>2</a:t>
            </a:r>
            <a:r>
              <a:rPr lang="en-US" altLang="zh-CN" sz="3600" b="1" dirty="0">
                <a:solidFill>
                  <a:srgbClr val="92D050"/>
                </a:solidFill>
                <a:latin typeface="方正兰亭特黑_GBK" pitchFamily="2" charset="-122"/>
                <a:ea typeface="方正兰亭特黑_GBK" pitchFamily="2" charset="-122"/>
              </a:rPr>
              <a:t>4</a:t>
            </a:r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方正兰亭特黑_GBK" pitchFamily="2" charset="-122"/>
                <a:ea typeface="方正兰亭特黑_GBK" pitchFamily="2" charset="-122"/>
              </a:rPr>
              <a:t>级</a:t>
            </a:r>
            <a:endParaRPr lang="zh-CN" altLang="en-US" b="1" dirty="0">
              <a:solidFill>
                <a:schemeClr val="accent3">
                  <a:lumMod val="75000"/>
                </a:schemeClr>
              </a:solidFill>
              <a:latin typeface="方正兰亭特黑_GBK" pitchFamily="2" charset="-122"/>
              <a:ea typeface="方正兰亭特黑_GBK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25467" y="3360512"/>
            <a:ext cx="4896544" cy="864096"/>
          </a:xfrm>
          <a:prstGeom prst="roundRect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847" tIns="56423" rIns="112847" bIns="56423" rtlCol="0" anchor="ctr"/>
          <a:lstStyle/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9592" y="3530950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Enjoy Your Campus Life</a:t>
            </a:r>
            <a:endParaRPr lang="zh-CN" alt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2045</TotalTime>
  <Words>1257</Words>
  <Application>Microsoft Office PowerPoint</Application>
  <PresentationFormat>全屏显示(4:3)</PresentationFormat>
  <Paragraphs>183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Gill Sans</vt:lpstr>
      <vt:lpstr>Lato Regular</vt:lpstr>
      <vt:lpstr>方正兰亭特黑_GBK</vt:lpstr>
      <vt:lpstr>方正正大黑简体</vt:lpstr>
      <vt:lpstr>黑体</vt:lpstr>
      <vt:lpstr>宋体</vt:lpstr>
      <vt:lpstr>微软雅黑</vt:lpstr>
      <vt:lpstr>微软雅黑 Light</vt:lpstr>
      <vt:lpstr>Arial</vt:lpstr>
      <vt:lpstr>Arial Narrow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（二）丰富多彩的提高班课程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 美国社会与文化 </vt:lpstr>
      <vt:lpstr>6. 商务英语 (I)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lenovo</cp:lastModifiedBy>
  <cp:revision>277</cp:revision>
  <dcterms:created xsi:type="dcterms:W3CDTF">2020-12-30T10:17:39Z</dcterms:created>
  <dcterms:modified xsi:type="dcterms:W3CDTF">2024-08-27T08:06:07Z</dcterms:modified>
</cp:coreProperties>
</file>